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368" r:id="rId3"/>
    <p:sldId id="371" r:id="rId4"/>
    <p:sldId id="286" r:id="rId5"/>
    <p:sldId id="285" r:id="rId6"/>
    <p:sldId id="258" r:id="rId7"/>
    <p:sldId id="259" r:id="rId8"/>
    <p:sldId id="260" r:id="rId9"/>
    <p:sldId id="261" r:id="rId10"/>
    <p:sldId id="263" r:id="rId11"/>
    <p:sldId id="262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308" r:id="rId26"/>
    <p:sldId id="352" r:id="rId27"/>
    <p:sldId id="342" r:id="rId28"/>
    <p:sldId id="357" r:id="rId29"/>
    <p:sldId id="284" r:id="rId30"/>
    <p:sldId id="282" r:id="rId31"/>
    <p:sldId id="292" r:id="rId32"/>
    <p:sldId id="358" r:id="rId33"/>
    <p:sldId id="359" r:id="rId34"/>
    <p:sldId id="289" r:id="rId35"/>
    <p:sldId id="360" r:id="rId36"/>
    <p:sldId id="361" r:id="rId37"/>
    <p:sldId id="362" r:id="rId38"/>
    <p:sldId id="363" r:id="rId39"/>
    <p:sldId id="364" r:id="rId40"/>
    <p:sldId id="365" r:id="rId41"/>
    <p:sldId id="372" r:id="rId42"/>
    <p:sldId id="295" r:id="rId43"/>
    <p:sldId id="296" r:id="rId44"/>
    <p:sldId id="299" r:id="rId45"/>
    <p:sldId id="300" r:id="rId46"/>
    <p:sldId id="301" r:id="rId47"/>
    <p:sldId id="297" r:id="rId48"/>
    <p:sldId id="298" r:id="rId49"/>
    <p:sldId id="302" r:id="rId50"/>
    <p:sldId id="303" r:id="rId51"/>
    <p:sldId id="315" r:id="rId52"/>
    <p:sldId id="317" r:id="rId53"/>
    <p:sldId id="333" r:id="rId54"/>
    <p:sldId id="334" r:id="rId55"/>
    <p:sldId id="305" r:id="rId56"/>
    <p:sldId id="307" r:id="rId57"/>
    <p:sldId id="309" r:id="rId58"/>
    <p:sldId id="311" r:id="rId59"/>
    <p:sldId id="312" r:id="rId60"/>
    <p:sldId id="319" r:id="rId61"/>
    <p:sldId id="320" r:id="rId62"/>
    <p:sldId id="318" r:id="rId63"/>
    <p:sldId id="325" r:id="rId64"/>
    <p:sldId id="367" r:id="rId65"/>
    <p:sldId id="366" r:id="rId66"/>
    <p:sldId id="322" r:id="rId67"/>
    <p:sldId id="340" r:id="rId68"/>
    <p:sldId id="326" r:id="rId69"/>
    <p:sldId id="327" r:id="rId70"/>
    <p:sldId id="375" r:id="rId71"/>
    <p:sldId id="376" r:id="rId72"/>
    <p:sldId id="328" r:id="rId73"/>
    <p:sldId id="370" r:id="rId74"/>
    <p:sldId id="373" r:id="rId75"/>
    <p:sldId id="374" r:id="rId76"/>
    <p:sldId id="329" r:id="rId77"/>
    <p:sldId id="330" r:id="rId78"/>
    <p:sldId id="331" r:id="rId79"/>
    <p:sldId id="332" r:id="rId80"/>
    <p:sldId id="339" r:id="rId81"/>
    <p:sldId id="336" r:id="rId82"/>
    <p:sldId id="337" r:id="rId83"/>
    <p:sldId id="369" r:id="rId8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-552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tria.2020.100096" TargetMode="External"/><Relationship Id="rId2" Type="http://schemas.openxmlformats.org/officeDocument/2006/relationships/hyperlink" Target="https://www.sciencedirect.com/science/article/pii/S2214854X22000152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DELL\Documents\lipids\Cardiac_Persistent_left_superior_vena_cava_emptying_into_coronary.mp4" TargetMode="External"/><Relationship Id="rId2" Type="http://schemas.openxmlformats.org/officeDocument/2006/relationships/video" Target="file:///C:\Users\DELL\Documents\lipids\Persistent%20left%20sided%20SVC(360P).mp4" TargetMode="External"/><Relationship Id="rId1" Type="http://schemas.openxmlformats.org/officeDocument/2006/relationships/video" Target="file:///C:\Users\DELL\Documents\lipids\PLSVC(480P).mp4" TargetMode="External"/><Relationship Id="rId5" Type="http://schemas.openxmlformats.org/officeDocument/2006/relationships/image" Target="../media/image49.png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ELL\Documents\lipids\video_2024-05-17_20-33-16.mp4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8563" y="434055"/>
            <a:ext cx="9144000" cy="1346835"/>
          </a:xfrm>
        </p:spPr>
        <p:txBody>
          <a:bodyPr/>
          <a:lstStyle/>
          <a:p>
            <a:r>
              <a:rPr lang="en-US" dirty="0"/>
              <a:t>VENOUS SYSTEM OF HEART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4717" y="3219483"/>
            <a:ext cx="7169021" cy="1655762"/>
          </a:xfrm>
        </p:spPr>
        <p:txBody>
          <a:bodyPr/>
          <a:lstStyle/>
          <a:p>
            <a:r>
              <a:rPr lang="en-US" dirty="0"/>
              <a:t>PRESENTED </a:t>
            </a:r>
            <a:r>
              <a:rPr lang="en-US" dirty="0" err="1"/>
              <a:t>BY:Dr</a:t>
            </a:r>
            <a:r>
              <a:rPr lang="en-US" dirty="0"/>
              <a:t> AJMAL</a:t>
            </a:r>
          </a:p>
          <a:p>
            <a:r>
              <a:rPr lang="en-US" dirty="0"/>
              <a:t>CHAIRED </a:t>
            </a:r>
            <a:r>
              <a:rPr lang="en-US" dirty="0" err="1"/>
              <a:t>BY:Dr</a:t>
            </a:r>
            <a:r>
              <a:rPr lang="en-US" dirty="0"/>
              <a:t> KADER MUNEER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3A9A7F5-9B22-12B9-1DB6-DA3FC0563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87" y="1912775"/>
            <a:ext cx="4708104" cy="4273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381" y="161926"/>
            <a:ext cx="10515600" cy="937202"/>
          </a:xfrm>
        </p:spPr>
        <p:txBody>
          <a:bodyPr/>
          <a:lstStyle/>
          <a:p>
            <a:r>
              <a:rPr lang="en-US" dirty="0" smtClean="0"/>
              <a:t>            FATE OF UMBLICAL VEINS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9627" y="1132897"/>
            <a:ext cx="4685379" cy="457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717308" y="1283855"/>
            <a:ext cx="629920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They carry </a:t>
            </a:r>
            <a:r>
              <a:rPr lang="en-US" sz="2400" dirty="0" smtClean="0">
                <a:solidFill>
                  <a:srgbClr val="FF0000"/>
                </a:solidFill>
              </a:rPr>
              <a:t>oxygenated blood </a:t>
            </a:r>
            <a:r>
              <a:rPr lang="en-US" sz="2400" dirty="0" smtClean="0"/>
              <a:t>from the placenta to the fetus and open into right and left horns of the sinus </a:t>
            </a:r>
            <a:r>
              <a:rPr lang="en-US" sz="2400" dirty="0" err="1" smtClean="0"/>
              <a:t>venosus</a:t>
            </a:r>
            <a:r>
              <a:rPr lang="en-US" sz="2400" dirty="0" smtClean="0"/>
              <a:t>.. </a:t>
            </a:r>
          </a:p>
          <a:p>
            <a:endParaRPr lang="en-US" sz="2400" dirty="0" smtClean="0"/>
          </a:p>
          <a:p>
            <a:r>
              <a:rPr lang="en-US" sz="2400" dirty="0" smtClean="0"/>
              <a:t>With the development of liver in the septum </a:t>
            </a:r>
            <a:r>
              <a:rPr lang="en-US" sz="2400" dirty="0" err="1" smtClean="0"/>
              <a:t>transversum</a:t>
            </a:r>
            <a:r>
              <a:rPr lang="en-US" sz="2400" dirty="0" smtClean="0"/>
              <a:t>, the umbilical veins are absorbed and broken up within the septum </a:t>
            </a:r>
            <a:r>
              <a:rPr lang="en-US" sz="2400" dirty="0" err="1" smtClean="0"/>
              <a:t>transversum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 smtClean="0"/>
              <a:t>The parts of umbilical veins distal to septum </a:t>
            </a:r>
            <a:r>
              <a:rPr lang="en-US" sz="2400" dirty="0" err="1" smtClean="0"/>
              <a:t>transversum</a:t>
            </a:r>
            <a:r>
              <a:rPr lang="en-US" sz="2400" dirty="0" smtClean="0"/>
              <a:t> and the remaining right umbilical vein disappear so that only left carries blood from the placenta to the liver. </a:t>
            </a:r>
            <a:r>
              <a:rPr lang="en-US" sz="2400" dirty="0" smtClean="0">
                <a:solidFill>
                  <a:srgbClr val="FF0000"/>
                </a:solidFill>
              </a:rPr>
              <a:t>(LEFT IS LEFT).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87636" y="711199"/>
            <a:ext cx="7204364" cy="4812147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sz="2400" dirty="0" smtClean="0"/>
              <a:t>When there is an increase in placental circulation, to bypass the liver sinusoids, a </a:t>
            </a:r>
            <a:r>
              <a:rPr lang="en-US" sz="2400" dirty="0" smtClean="0">
                <a:solidFill>
                  <a:srgbClr val="FF0000"/>
                </a:solidFill>
              </a:rPr>
              <a:t>large passage is formed between left umbilical vein and right </a:t>
            </a:r>
            <a:r>
              <a:rPr lang="en-US" sz="2400" dirty="0" err="1" smtClean="0">
                <a:solidFill>
                  <a:srgbClr val="FF0000"/>
                </a:solidFill>
              </a:rPr>
              <a:t>hepatocardiac</a:t>
            </a:r>
            <a:r>
              <a:rPr lang="en-US" sz="2400" dirty="0" smtClean="0">
                <a:solidFill>
                  <a:srgbClr val="FF0000"/>
                </a:solidFill>
              </a:rPr>
              <a:t> channel</a:t>
            </a:r>
            <a:r>
              <a:rPr lang="en-US" sz="2400" dirty="0" smtClean="0"/>
              <a:t>. This passage is called </a:t>
            </a:r>
            <a:r>
              <a:rPr lang="en-US" sz="2400" dirty="0" err="1" smtClean="0">
                <a:solidFill>
                  <a:srgbClr val="FF0000"/>
                </a:solidFill>
              </a:rPr>
              <a:t>ductus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venosus</a:t>
            </a:r>
            <a:r>
              <a:rPr lang="en-US" sz="2400" dirty="0" smtClean="0">
                <a:solidFill>
                  <a:srgbClr val="FF0000"/>
                </a:solidFill>
              </a:rPr>
              <a:t>.</a:t>
            </a: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/>
              <a:t> After birth, </a:t>
            </a:r>
          </a:p>
          <a:p>
            <a:pPr>
              <a:buNone/>
            </a:pPr>
            <a:r>
              <a:rPr lang="en-US" sz="2400" dirty="0" smtClean="0"/>
              <a:t>Left umbilical vein obliterates to form </a:t>
            </a:r>
            <a:r>
              <a:rPr lang="en-US" sz="2400" dirty="0" err="1" smtClean="0"/>
              <a:t>ligamentum</a:t>
            </a:r>
            <a:r>
              <a:rPr lang="en-US" sz="2400" dirty="0" smtClean="0"/>
              <a:t> </a:t>
            </a:r>
            <a:r>
              <a:rPr lang="en-US" sz="2400" dirty="0" err="1" smtClean="0"/>
              <a:t>teres</a:t>
            </a:r>
            <a:r>
              <a:rPr lang="en-US" sz="2400" dirty="0" smtClean="0"/>
              <a:t>    </a:t>
            </a:r>
          </a:p>
          <a:p>
            <a:pPr>
              <a:buNone/>
            </a:pPr>
            <a:r>
              <a:rPr lang="en-US" sz="2400" dirty="0" err="1" smtClean="0"/>
              <a:t>Ductus</a:t>
            </a:r>
            <a:r>
              <a:rPr lang="en-US" sz="2400" dirty="0" smtClean="0"/>
              <a:t> venous obliterates to form </a:t>
            </a:r>
            <a:r>
              <a:rPr lang="en-US" sz="2400" dirty="0" err="1" smtClean="0"/>
              <a:t>ligamentum</a:t>
            </a:r>
            <a:r>
              <a:rPr lang="en-US" sz="2400" dirty="0" smtClean="0"/>
              <a:t> </a:t>
            </a:r>
            <a:r>
              <a:rPr lang="en-US" sz="2400" dirty="0" err="1" smtClean="0"/>
              <a:t>venosum</a:t>
            </a:r>
            <a:endParaRPr lang="en-US" sz="24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5" y="837334"/>
            <a:ext cx="4685379" cy="457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545" y="208106"/>
            <a:ext cx="8848437" cy="891021"/>
          </a:xfrm>
        </p:spPr>
        <p:txBody>
          <a:bodyPr/>
          <a:lstStyle/>
          <a:p>
            <a:r>
              <a:rPr lang="en-US" dirty="0" smtClean="0"/>
              <a:t>          FATE OF VITELLINE VEINS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9600" y="1773382"/>
            <a:ext cx="6354618" cy="4717618"/>
          </a:xfrm>
        </p:spPr>
        <p:txBody>
          <a:bodyPr/>
          <a:lstStyle/>
          <a:p>
            <a:r>
              <a:rPr lang="en-US" dirty="0" err="1" smtClean="0"/>
              <a:t>Omphalomesenteric</a:t>
            </a:r>
            <a:r>
              <a:rPr lang="en-US" dirty="0" smtClean="0"/>
              <a:t>  vein---Vein of future gut.</a:t>
            </a:r>
          </a:p>
          <a:p>
            <a:r>
              <a:rPr lang="en-US" dirty="0" smtClean="0"/>
              <a:t>The two </a:t>
            </a:r>
            <a:r>
              <a:rPr lang="en-US" dirty="0" err="1" smtClean="0"/>
              <a:t>vitelline</a:t>
            </a:r>
            <a:r>
              <a:rPr lang="en-US" dirty="0" smtClean="0"/>
              <a:t> veins lie one on either side of developing duodenum. </a:t>
            </a:r>
          </a:p>
          <a:p>
            <a:endParaRPr lang="en-US" dirty="0" smtClean="0"/>
          </a:p>
          <a:p>
            <a:r>
              <a:rPr lang="en-US" dirty="0" smtClean="0"/>
              <a:t>They  get interconnected by three </a:t>
            </a:r>
            <a:r>
              <a:rPr lang="en-US" dirty="0" err="1" smtClean="0"/>
              <a:t>anastomotic</a:t>
            </a:r>
            <a:r>
              <a:rPr lang="en-US" dirty="0" smtClean="0"/>
              <a:t> channels.</a:t>
            </a:r>
          </a:p>
          <a:p>
            <a:r>
              <a:rPr lang="en-US" dirty="0" smtClean="0"/>
              <a:t> Proximal ventral </a:t>
            </a:r>
            <a:r>
              <a:rPr lang="en-US" dirty="0" err="1" smtClean="0"/>
              <a:t>anastomosis</a:t>
            </a:r>
            <a:endParaRPr lang="en-US" dirty="0" smtClean="0"/>
          </a:p>
          <a:p>
            <a:r>
              <a:rPr lang="en-US" dirty="0" smtClean="0"/>
              <a:t> Middle dorsal </a:t>
            </a:r>
            <a:r>
              <a:rPr lang="en-US" dirty="0" err="1" smtClean="0"/>
              <a:t>anastomosis</a:t>
            </a:r>
            <a:r>
              <a:rPr lang="en-US" dirty="0" smtClean="0"/>
              <a:t> </a:t>
            </a:r>
          </a:p>
          <a:p>
            <a:r>
              <a:rPr lang="en-US" dirty="0" smtClean="0"/>
              <a:t> Distal ventral </a:t>
            </a:r>
            <a:r>
              <a:rPr lang="en-US" dirty="0" err="1" smtClean="0"/>
              <a:t>anastomosis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057" y="1387763"/>
            <a:ext cx="3865562" cy="2359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1363" y="3999347"/>
            <a:ext cx="4031108" cy="2245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9636" y="951346"/>
            <a:ext cx="7352145" cy="2909453"/>
          </a:xfrm>
        </p:spPr>
        <p:txBody>
          <a:bodyPr>
            <a:normAutofit/>
          </a:bodyPr>
          <a:lstStyle/>
          <a:p>
            <a:r>
              <a:rPr lang="en-US" sz="2400" u="sng" dirty="0" smtClean="0"/>
              <a:t>Portal vein develops from three components:</a:t>
            </a:r>
          </a:p>
          <a:p>
            <a:r>
              <a:rPr lang="en-US" sz="2400" dirty="0" smtClean="0"/>
              <a:t> 1. Caudal part of left </a:t>
            </a:r>
            <a:r>
              <a:rPr lang="en-US" sz="2400" dirty="0" err="1" smtClean="0"/>
              <a:t>vitelline</a:t>
            </a:r>
            <a:r>
              <a:rPr lang="en-US" sz="2400" dirty="0" smtClean="0"/>
              <a:t> vein at which superior mesenteric and </a:t>
            </a:r>
            <a:r>
              <a:rPr lang="en-US" sz="2400" dirty="0" err="1" smtClean="0"/>
              <a:t>splenic</a:t>
            </a:r>
            <a:r>
              <a:rPr lang="en-US" sz="2400" dirty="0" smtClean="0"/>
              <a:t> vein open. </a:t>
            </a:r>
          </a:p>
          <a:p>
            <a:r>
              <a:rPr lang="en-US" sz="2400" dirty="0" smtClean="0"/>
              <a:t>2. Middle dorsal </a:t>
            </a:r>
            <a:r>
              <a:rPr lang="en-US" sz="2400" dirty="0" err="1" smtClean="0"/>
              <a:t>anastomosis</a:t>
            </a:r>
            <a:r>
              <a:rPr lang="en-US" sz="2400" dirty="0" smtClean="0"/>
              <a:t>. </a:t>
            </a:r>
          </a:p>
          <a:p>
            <a:r>
              <a:rPr lang="en-US" sz="2400" dirty="0" smtClean="0"/>
              <a:t>3. Part of right </a:t>
            </a:r>
            <a:r>
              <a:rPr lang="en-US" sz="2400" dirty="0" err="1" smtClean="0"/>
              <a:t>vitelline</a:t>
            </a:r>
            <a:r>
              <a:rPr lang="en-US" sz="2400" dirty="0" smtClean="0"/>
              <a:t> vein between the dorsal and proximal ventral </a:t>
            </a:r>
            <a:r>
              <a:rPr lang="en-US" sz="2400" dirty="0" err="1" smtClean="0"/>
              <a:t>anastomosis</a:t>
            </a:r>
            <a:r>
              <a:rPr lang="en-US" sz="2400" dirty="0" smtClean="0"/>
              <a:t>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0297" y="546678"/>
            <a:ext cx="3705225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17236" y="4498109"/>
            <a:ext cx="10935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right branch of portal vein develops from the part of right </a:t>
            </a:r>
            <a:r>
              <a:rPr lang="en-US" sz="2400" dirty="0" err="1" smtClean="0"/>
              <a:t>vitelline</a:t>
            </a:r>
            <a:r>
              <a:rPr lang="en-US" sz="2400" dirty="0" smtClean="0"/>
              <a:t> vein distal to proximal ventral </a:t>
            </a:r>
            <a:r>
              <a:rPr lang="en-US" sz="2400" dirty="0" err="1" smtClean="0"/>
              <a:t>anastomosis</a:t>
            </a:r>
            <a:r>
              <a:rPr lang="en-US" sz="2400" dirty="0" smtClean="0"/>
              <a:t>. </a:t>
            </a:r>
          </a:p>
          <a:p>
            <a:endParaRPr lang="en-US" sz="2400" dirty="0" smtClean="0"/>
          </a:p>
          <a:p>
            <a:r>
              <a:rPr lang="en-US" sz="2400" dirty="0" smtClean="0"/>
              <a:t>The left branch of portal vein develops from proximal ventral </a:t>
            </a:r>
            <a:r>
              <a:rPr lang="en-US" sz="2400" dirty="0" err="1" smtClean="0"/>
              <a:t>anastomosis</a:t>
            </a:r>
            <a:r>
              <a:rPr lang="en-US" sz="2400" dirty="0" smtClean="0"/>
              <a:t> and left </a:t>
            </a:r>
            <a:r>
              <a:rPr lang="en-US" sz="2400" dirty="0" err="1" smtClean="0"/>
              <a:t>vitelline</a:t>
            </a:r>
            <a:r>
              <a:rPr lang="en-US" sz="2400" dirty="0" smtClean="0"/>
              <a:t> vein distal to proximal ventral </a:t>
            </a:r>
            <a:r>
              <a:rPr lang="en-US" sz="2400" dirty="0" err="1" smtClean="0"/>
              <a:t>anastomosis</a:t>
            </a:r>
            <a:r>
              <a:rPr lang="en-US" sz="2400" dirty="0" smtClean="0"/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DERRIVATIVES OF VITELLINE VEINS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103255" cy="3319030"/>
          </a:xfrm>
        </p:spPr>
        <p:txBody>
          <a:bodyPr/>
          <a:lstStyle/>
          <a:p>
            <a:r>
              <a:rPr lang="en-US" dirty="0" smtClean="0"/>
              <a:t>Portal Vein</a:t>
            </a:r>
          </a:p>
          <a:p>
            <a:r>
              <a:rPr lang="en-US" dirty="0" smtClean="0"/>
              <a:t>Branches of Portal vein</a:t>
            </a:r>
          </a:p>
          <a:p>
            <a:r>
              <a:rPr lang="en-US" dirty="0" smtClean="0"/>
              <a:t>Sinusoids of liver</a:t>
            </a:r>
          </a:p>
          <a:p>
            <a:r>
              <a:rPr lang="en-US" dirty="0" smtClean="0"/>
              <a:t>Central Veins</a:t>
            </a:r>
          </a:p>
          <a:p>
            <a:r>
              <a:rPr lang="en-US" dirty="0" smtClean="0"/>
              <a:t>Hepatic veins</a:t>
            </a:r>
          </a:p>
          <a:p>
            <a:r>
              <a:rPr lang="en-US" dirty="0" smtClean="0"/>
              <a:t>Terminal portion of IVC.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436" y="1808163"/>
            <a:ext cx="5920509" cy="41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FATE OF CARDINAL VEINS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491" y="2093480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Right and left </a:t>
            </a:r>
            <a:r>
              <a:rPr lang="en-US" dirty="0" smtClean="0">
                <a:solidFill>
                  <a:srgbClr val="FF0000"/>
                </a:solidFill>
              </a:rPr>
              <a:t>anterior cardinal veins </a:t>
            </a:r>
            <a:r>
              <a:rPr lang="en-US" dirty="0" smtClean="0"/>
              <a:t>that drain venous blood from </a:t>
            </a:r>
            <a:r>
              <a:rPr lang="en-US" dirty="0" smtClean="0">
                <a:solidFill>
                  <a:srgbClr val="FF0000"/>
                </a:solidFill>
              </a:rPr>
              <a:t>cranial part of the embryo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Right and left </a:t>
            </a:r>
            <a:r>
              <a:rPr lang="en-US" dirty="0" smtClean="0">
                <a:solidFill>
                  <a:srgbClr val="FF0000"/>
                </a:solidFill>
              </a:rPr>
              <a:t>posterior cardinal veins </a:t>
            </a:r>
            <a:r>
              <a:rPr lang="en-US" dirty="0" smtClean="0"/>
              <a:t>that drain the venous blood from </a:t>
            </a:r>
            <a:r>
              <a:rPr lang="en-US" dirty="0" smtClean="0">
                <a:solidFill>
                  <a:srgbClr val="FF0000"/>
                </a:solidFill>
              </a:rPr>
              <a:t>caudal part of the embryo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The anterior and posterior cardinal veins on each side join to form common cardinal vein (or duct of Cuvier).</a:t>
            </a:r>
          </a:p>
          <a:p>
            <a:endParaRPr lang="en-US" dirty="0" smtClean="0"/>
          </a:p>
          <a:p>
            <a:r>
              <a:rPr lang="en-US" dirty="0" smtClean="0"/>
              <a:t> The right and left common cardinal veins open into the right and left horns of the sinus </a:t>
            </a:r>
            <a:r>
              <a:rPr lang="en-US" dirty="0" err="1" smtClean="0"/>
              <a:t>venosus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5" descr="photo_2024-04-28_17-05-49"/>
          <p:cNvPicPr>
            <a:picLocks noChangeAspect="1"/>
          </p:cNvPicPr>
          <p:nvPr/>
        </p:nvPicPr>
        <p:blipFill>
          <a:blip r:embed="rId2"/>
          <a:srcRect l="25286" t="1076" r="20974" b="1308"/>
          <a:stretch>
            <a:fillRect/>
          </a:stretch>
        </p:blipFill>
        <p:spPr>
          <a:xfrm>
            <a:off x="8922328" y="304800"/>
            <a:ext cx="2733962" cy="1608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073" y="180398"/>
            <a:ext cx="10515600" cy="85407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   FATE OF ANTERIOR AND COMMON CARDINAL VEINS</a:t>
            </a:r>
            <a:endParaRPr lang="en-US" sz="36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1895" y="1022784"/>
            <a:ext cx="4881996" cy="32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4945" y="891454"/>
            <a:ext cx="39528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902036" y="2854036"/>
            <a:ext cx="33528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18909" y="2743201"/>
            <a:ext cx="332509" cy="6555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76436" y="1801090"/>
            <a:ext cx="997528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1600" b="1" dirty="0" smtClean="0"/>
              <a:t>Regress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97164" y="4442691"/>
            <a:ext cx="8636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SVC</a:t>
            </a:r>
            <a:r>
              <a:rPr lang="en-US" sz="2400" dirty="0" smtClean="0"/>
              <a:t>:  </a:t>
            </a:r>
            <a:r>
              <a:rPr lang="en-US" sz="2400" dirty="0" err="1" smtClean="0"/>
              <a:t>Rt</a:t>
            </a:r>
            <a:r>
              <a:rPr lang="en-US" sz="2400" dirty="0" smtClean="0"/>
              <a:t> CCV (1)+ Proximal </a:t>
            </a:r>
            <a:r>
              <a:rPr lang="en-US" sz="2400" dirty="0" err="1" smtClean="0"/>
              <a:t>RtACV</a:t>
            </a:r>
            <a:r>
              <a:rPr lang="en-US" sz="2400" dirty="0" smtClean="0"/>
              <a:t> (2)</a:t>
            </a:r>
          </a:p>
          <a:p>
            <a:endParaRPr lang="en-US" sz="2400" dirty="0" smtClean="0"/>
          </a:p>
          <a:p>
            <a:r>
              <a:rPr lang="en-US" sz="2400" b="1" dirty="0" err="1" smtClean="0"/>
              <a:t>Rt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Brachiocephalic</a:t>
            </a:r>
            <a:r>
              <a:rPr lang="en-US" sz="2400" b="1" dirty="0" smtClean="0"/>
              <a:t> vein</a:t>
            </a:r>
            <a:r>
              <a:rPr lang="en-US" sz="2400" dirty="0" smtClean="0"/>
              <a:t>: Distal </a:t>
            </a:r>
            <a:r>
              <a:rPr lang="en-US" sz="2400" dirty="0" err="1" smtClean="0"/>
              <a:t>Rt</a:t>
            </a:r>
            <a:r>
              <a:rPr lang="en-US" sz="2400" dirty="0" smtClean="0"/>
              <a:t> ACV (3)</a:t>
            </a:r>
          </a:p>
          <a:p>
            <a:endParaRPr lang="en-US" sz="2400" dirty="0" smtClean="0"/>
          </a:p>
          <a:p>
            <a:r>
              <a:rPr lang="en-US" sz="2400" b="1" dirty="0" smtClean="0"/>
              <a:t>Lt </a:t>
            </a:r>
            <a:r>
              <a:rPr lang="en-US" sz="2400" b="1" dirty="0" err="1" smtClean="0"/>
              <a:t>Brachiocephalic</a:t>
            </a:r>
            <a:r>
              <a:rPr lang="en-US" sz="2400" b="1" dirty="0" smtClean="0"/>
              <a:t> vein </a:t>
            </a:r>
            <a:r>
              <a:rPr lang="en-US" sz="2400" dirty="0" smtClean="0"/>
              <a:t>:Oblique </a:t>
            </a:r>
            <a:r>
              <a:rPr lang="en-US" sz="2400" dirty="0" err="1" smtClean="0"/>
              <a:t>anastomosis</a:t>
            </a:r>
            <a:r>
              <a:rPr lang="en-US" sz="2400" dirty="0" smtClean="0"/>
              <a:t> (4) +Distal Lt ACV (5)</a:t>
            </a:r>
          </a:p>
          <a:p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982692" y="2897043"/>
            <a:ext cx="5052290" cy="2358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Subclavian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vein  develops by the enlargement of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intersegmental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vein in the region of upper limb bud.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Internal jugular vein develops from anterior cardinal vein cephalic to the opening of the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subclavian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vein.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94908" y="439843"/>
            <a:ext cx="10775055" cy="550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en-US" dirty="0" smtClean="0"/>
              <a:t>     FATE OF POSTERIOR CARDINAL VEINS</a:t>
            </a:r>
            <a:endParaRPr lang="en-US" dirty="0"/>
          </a:p>
        </p:txBody>
      </p:sp>
      <p:pic>
        <p:nvPicPr>
          <p:cNvPr id="4" name="Content Placeholder 3" descr="photo_2024-04-28_17-05-47.jpg"/>
          <p:cNvPicPr>
            <a:picLocks noGrp="1" noChangeAspect="1"/>
          </p:cNvPicPr>
          <p:nvPr>
            <p:ph idx="1"/>
          </p:nvPr>
        </p:nvPicPr>
        <p:blipFill>
          <a:blip r:embed="rId2"/>
          <a:srcRect l="35420" t="6112" r="24791" b="6249"/>
          <a:stretch>
            <a:fillRect/>
          </a:stretch>
        </p:blipFill>
        <p:spPr>
          <a:xfrm>
            <a:off x="193964" y="1330036"/>
            <a:ext cx="4184072" cy="4368800"/>
          </a:xfrm>
        </p:spPr>
      </p:pic>
      <p:pic>
        <p:nvPicPr>
          <p:cNvPr id="5" name="Picture 4" descr="photo_2024-04-28_17-05-47 (2).jpg"/>
          <p:cNvPicPr>
            <a:picLocks noChangeAspect="1"/>
          </p:cNvPicPr>
          <p:nvPr/>
        </p:nvPicPr>
        <p:blipFill>
          <a:blip r:embed="rId3"/>
          <a:srcRect l="24924" t="7871" r="41527" b="9806"/>
          <a:stretch>
            <a:fillRect/>
          </a:stretch>
        </p:blipFill>
        <p:spPr>
          <a:xfrm>
            <a:off x="4544291" y="1394690"/>
            <a:ext cx="3408217" cy="4294909"/>
          </a:xfrm>
          <a:prstGeom prst="rect">
            <a:avLst/>
          </a:prstGeom>
        </p:spPr>
      </p:pic>
      <p:pic>
        <p:nvPicPr>
          <p:cNvPr id="6" name="Picture 5" descr="photo_2024-04-28_17-05-47 (3).jpg"/>
          <p:cNvPicPr>
            <a:picLocks noChangeAspect="1"/>
          </p:cNvPicPr>
          <p:nvPr/>
        </p:nvPicPr>
        <p:blipFill>
          <a:blip r:embed="rId4"/>
          <a:srcRect l="37803" t="6691" r="34924" b="4756"/>
          <a:stretch>
            <a:fillRect/>
          </a:stretch>
        </p:blipFill>
        <p:spPr>
          <a:xfrm>
            <a:off x="8109528" y="1265381"/>
            <a:ext cx="3971636" cy="4414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hoto_2024-04-28_17-05-48.jpg"/>
          <p:cNvPicPr>
            <a:picLocks noGrp="1" noChangeAspect="1"/>
          </p:cNvPicPr>
          <p:nvPr>
            <p:ph idx="1"/>
          </p:nvPr>
        </p:nvPicPr>
        <p:blipFill>
          <a:blip r:embed="rId2"/>
          <a:srcRect l="38581" t="6113" r="31906" b="6052"/>
          <a:stretch>
            <a:fillRect/>
          </a:stretch>
        </p:blipFill>
        <p:spPr>
          <a:xfrm>
            <a:off x="350982" y="674255"/>
            <a:ext cx="3103418" cy="4784436"/>
          </a:xfrm>
        </p:spPr>
      </p:pic>
      <p:pic>
        <p:nvPicPr>
          <p:cNvPr id="5" name="Picture 4" descr="photo_2024-04-28_17-05-48 (2).jpg"/>
          <p:cNvPicPr>
            <a:picLocks noChangeAspect="1"/>
          </p:cNvPicPr>
          <p:nvPr/>
        </p:nvPicPr>
        <p:blipFill>
          <a:blip r:embed="rId3"/>
          <a:srcRect l="37652" t="7365" r="29924" b="7618"/>
          <a:stretch>
            <a:fillRect/>
          </a:stretch>
        </p:blipFill>
        <p:spPr>
          <a:xfrm>
            <a:off x="3906982" y="868218"/>
            <a:ext cx="3953163" cy="4664364"/>
          </a:xfrm>
          <a:prstGeom prst="rect">
            <a:avLst/>
          </a:prstGeom>
        </p:spPr>
      </p:pic>
      <p:pic>
        <p:nvPicPr>
          <p:cNvPr id="8" name="Picture 7" descr="photo_2024-04-28_17-05-48 (4).jpg"/>
          <p:cNvPicPr>
            <a:picLocks noChangeAspect="1"/>
          </p:cNvPicPr>
          <p:nvPr/>
        </p:nvPicPr>
        <p:blipFill>
          <a:blip r:embed="rId4"/>
          <a:srcRect l="38333" t="7871" r="32576" b="6944"/>
          <a:stretch>
            <a:fillRect/>
          </a:stretch>
        </p:blipFill>
        <p:spPr>
          <a:xfrm>
            <a:off x="8395854" y="849746"/>
            <a:ext cx="3546764" cy="467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787" y="150520"/>
            <a:ext cx="3491204" cy="5865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207" y="914399"/>
            <a:ext cx="11262049" cy="580364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Moss and Adams Heart Disease in Infants, Children and adolescents, 9</a:t>
            </a:r>
            <a:r>
              <a:rPr lang="en-US" baseline="30000" dirty="0" smtClean="0"/>
              <a:t>th</a:t>
            </a:r>
            <a:r>
              <a:rPr lang="en-US" dirty="0" smtClean="0"/>
              <a:t> edition</a:t>
            </a:r>
          </a:p>
          <a:p>
            <a:endParaRPr lang="en-US" dirty="0" smtClean="0"/>
          </a:p>
          <a:p>
            <a:r>
              <a:rPr lang="en-US" dirty="0" err="1" smtClean="0"/>
              <a:t>Perloffs</a:t>
            </a:r>
            <a:r>
              <a:rPr lang="en-US" dirty="0" smtClean="0"/>
              <a:t> Clinical recognition of Congenital heart disease, 6</a:t>
            </a:r>
            <a:r>
              <a:rPr lang="en-US" baseline="30000" dirty="0" smtClean="0"/>
              <a:t>th</a:t>
            </a:r>
            <a:r>
              <a:rPr lang="en-US" dirty="0" smtClean="0"/>
              <a:t> edition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Textbook of Human Anatomy and Clinical Embryology by </a:t>
            </a:r>
            <a:r>
              <a:rPr lang="en-US" dirty="0" err="1" smtClean="0"/>
              <a:t>Vishram</a:t>
            </a:r>
            <a:r>
              <a:rPr lang="en-US" dirty="0" smtClean="0"/>
              <a:t> Singh</a:t>
            </a:r>
          </a:p>
          <a:p>
            <a:endParaRPr lang="en-US" dirty="0" smtClean="0"/>
          </a:p>
          <a:p>
            <a:pPr>
              <a:lnSpc>
                <a:spcPct val="120000"/>
              </a:lnSpc>
            </a:pPr>
            <a:r>
              <a:rPr lang="en-IN" dirty="0" smtClean="0">
                <a:latin typeface="ElsevierGulliver"/>
                <a:hlinkClick r:id="rId2" tooltip="Corrigendum to “Cardiac veins, an anatomical review” [Transl. Res. Anat. 23C (2021) 100096]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Corrigendum to “Cardiac veins, an anatomical review” [Transl. Res. Anat. 23C (2021) </a:t>
            </a:r>
            <a:r>
              <a:rPr lang="en-IN" dirty="0" smtClean="0">
                <a:latin typeface="ElsevierGulliver"/>
                <a:hlinkClick r:id="rId2" tooltip="Corrigendum to “Cardiac veins, an anatomical review” [Transl. Res. Anat. 23C (2021) 100096]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100096]</a:t>
            </a:r>
            <a:r>
              <a:rPr lang="en-IN" dirty="0" smtClean="0">
                <a:latin typeface="NexusSans"/>
              </a:rPr>
              <a:t>(Mohammad W. </a:t>
            </a:r>
            <a:r>
              <a:rPr lang="en-IN" dirty="0" err="1" smtClean="0">
                <a:latin typeface="NexusSans"/>
              </a:rPr>
              <a:t>Kassem</a:t>
            </a:r>
            <a:r>
              <a:rPr lang="en-IN" dirty="0" smtClean="0">
                <a:latin typeface="NexusSans"/>
              </a:rPr>
              <a:t>, Sasha Lake, </a:t>
            </a:r>
            <a:r>
              <a:rPr lang="en-IN" dirty="0" err="1" smtClean="0">
                <a:latin typeface="NexusSans"/>
              </a:rPr>
              <a:t>Wallisa</a:t>
            </a:r>
            <a:r>
              <a:rPr lang="en-IN" dirty="0" smtClean="0">
                <a:latin typeface="NexusSans"/>
              </a:rPr>
              <a:t> Roberts, Sonja </a:t>
            </a:r>
            <a:r>
              <a:rPr lang="en-IN" dirty="0" err="1" smtClean="0">
                <a:latin typeface="NexusSans"/>
              </a:rPr>
              <a:t>Salandy</a:t>
            </a:r>
            <a:r>
              <a:rPr lang="en-IN" dirty="0" smtClean="0">
                <a:latin typeface="NexusSans"/>
              </a:rPr>
              <a:t>, </a:t>
            </a:r>
            <a:r>
              <a:rPr lang="en-IN" dirty="0" err="1" smtClean="0">
                <a:latin typeface="NexusSans"/>
              </a:rPr>
              <a:t>Marios</a:t>
            </a:r>
            <a:r>
              <a:rPr lang="en-IN" dirty="0" smtClean="0">
                <a:latin typeface="NexusSans"/>
              </a:rPr>
              <a:t> </a:t>
            </a:r>
            <a:r>
              <a:rPr lang="en-IN" dirty="0" err="1" smtClean="0">
                <a:latin typeface="NexusSans"/>
              </a:rPr>
              <a:t>Loukas</a:t>
            </a:r>
            <a:r>
              <a:rPr lang="en-US" dirty="0" smtClean="0">
                <a:latin typeface="NexusSans"/>
              </a:rPr>
              <a:t> </a:t>
            </a:r>
            <a:r>
              <a:rPr lang="en-US" dirty="0" smtClean="0">
                <a:hlinkClick r:id="rId3"/>
              </a:rPr>
              <a:t>https://doi.org/10.1016/j.tria.2020.100096</a:t>
            </a:r>
            <a:r>
              <a:rPr lang="en-US" dirty="0" smtClean="0"/>
              <a:t>)</a:t>
            </a:r>
          </a:p>
          <a:p>
            <a:pPr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Congenital Anomalies of the Coronary Sinus: A Pictorial Essay-Jung </a:t>
            </a:r>
            <a:r>
              <a:rPr lang="en-US" dirty="0" err="1" smtClean="0"/>
              <a:t>Eun</a:t>
            </a:r>
            <a:r>
              <a:rPr lang="en-US" dirty="0" smtClean="0"/>
              <a:t> Lee, MD, Se Hwan Kwon, MD, </a:t>
            </a:r>
            <a:r>
              <a:rPr lang="en-US" dirty="0" err="1" smtClean="0"/>
              <a:t>Joo</a:t>
            </a:r>
            <a:r>
              <a:rPr lang="en-US" dirty="0" smtClean="0"/>
              <a:t> </a:t>
            </a:r>
            <a:r>
              <a:rPr lang="en-US" dirty="0" err="1" smtClean="0"/>
              <a:t>Hyeong</a:t>
            </a:r>
            <a:r>
              <a:rPr lang="en-US" dirty="0" smtClean="0"/>
              <a:t> Oh, MD, Korean Society of Radiology 2013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err="1" smtClean="0"/>
              <a:t>Braunwald’s</a:t>
            </a:r>
            <a:r>
              <a:rPr lang="en-US" dirty="0" smtClean="0"/>
              <a:t> Heart </a:t>
            </a:r>
            <a:r>
              <a:rPr lang="en-US" dirty="0" err="1" smtClean="0"/>
              <a:t>diseases,a</a:t>
            </a:r>
            <a:r>
              <a:rPr lang="en-US" dirty="0" smtClean="0"/>
              <a:t> textbook  of Cardiovascular Medicine ,12</a:t>
            </a:r>
            <a:r>
              <a:rPr lang="en-US" baseline="30000" dirty="0" smtClean="0"/>
              <a:t>th</a:t>
            </a:r>
            <a:r>
              <a:rPr lang="en-US" dirty="0" smtClean="0"/>
              <a:t> edition</a:t>
            </a:r>
          </a:p>
          <a:p>
            <a:endParaRPr lang="en-US" dirty="0" smtClean="0"/>
          </a:p>
          <a:p>
            <a:r>
              <a:rPr lang="en-US" dirty="0" smtClean="0"/>
              <a:t>Gray’s Anatomy,41</a:t>
            </a:r>
            <a:r>
              <a:rPr lang="en-US" baseline="30000" dirty="0" smtClean="0"/>
              <a:t>st</a:t>
            </a:r>
            <a:r>
              <a:rPr lang="en-US" dirty="0" smtClean="0"/>
              <a:t> edition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hoto_2024-04-28_17-05-48 (3).jpg"/>
          <p:cNvPicPr>
            <a:picLocks noGrp="1" noChangeAspect="1"/>
          </p:cNvPicPr>
          <p:nvPr>
            <p:ph idx="1"/>
          </p:nvPr>
        </p:nvPicPr>
        <p:blipFill>
          <a:blip r:embed="rId2"/>
          <a:srcRect l="41212" t="5804" r="28986" b="4620"/>
          <a:stretch>
            <a:fillRect/>
          </a:stretch>
        </p:blipFill>
        <p:spPr>
          <a:xfrm>
            <a:off x="618836" y="600364"/>
            <a:ext cx="3980873" cy="4904510"/>
          </a:xfrm>
        </p:spPr>
      </p:pic>
      <p:pic>
        <p:nvPicPr>
          <p:cNvPr id="5" name="Picture 4" descr="photo_2024-04-28_17-05-49 (2).jpg"/>
          <p:cNvPicPr>
            <a:picLocks noChangeAspect="1"/>
          </p:cNvPicPr>
          <p:nvPr/>
        </p:nvPicPr>
        <p:blipFill>
          <a:blip r:embed="rId3"/>
          <a:srcRect l="34112" t="10911" r="30185" b="4756"/>
          <a:stretch>
            <a:fillRect/>
          </a:stretch>
        </p:blipFill>
        <p:spPr>
          <a:xfrm>
            <a:off x="5295035" y="767195"/>
            <a:ext cx="5354492" cy="4626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1511" y="267855"/>
            <a:ext cx="11063105" cy="615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6439"/>
          </a:xfrm>
        </p:spPr>
        <p:txBody>
          <a:bodyPr/>
          <a:lstStyle/>
          <a:p>
            <a:r>
              <a:rPr lang="en-US" dirty="0" smtClean="0"/>
              <a:t>Formation of Inferior vena cava (IVC)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" y="1303193"/>
            <a:ext cx="9439275" cy="4902345"/>
          </a:xfrm>
        </p:spPr>
        <p:txBody>
          <a:bodyPr>
            <a:normAutofit/>
          </a:bodyPr>
          <a:lstStyle/>
          <a:p>
            <a:r>
              <a:rPr lang="en-US" dirty="0" smtClean="0"/>
              <a:t>It is the largest vein of the body and develops from six components.(From caudal to cranial these components are)</a:t>
            </a:r>
          </a:p>
          <a:p>
            <a:endParaRPr lang="en-US" dirty="0" smtClean="0"/>
          </a:p>
          <a:p>
            <a:r>
              <a:rPr lang="en-US" dirty="0" smtClean="0"/>
              <a:t>1)Right posterior cardinal vein(</a:t>
            </a:r>
            <a:r>
              <a:rPr lang="en-US" dirty="0" err="1" smtClean="0"/>
              <a:t>sacrocardinal</a:t>
            </a:r>
            <a:r>
              <a:rPr lang="en-US" dirty="0" smtClean="0"/>
              <a:t> segment of IVC)</a:t>
            </a:r>
          </a:p>
          <a:p>
            <a:r>
              <a:rPr lang="en-US" dirty="0" smtClean="0"/>
              <a:t>2) Caudal part of right </a:t>
            </a:r>
            <a:r>
              <a:rPr lang="en-US" dirty="0" err="1" smtClean="0"/>
              <a:t>supracardinal</a:t>
            </a:r>
            <a:r>
              <a:rPr lang="en-US" dirty="0" smtClean="0"/>
              <a:t> vein</a:t>
            </a:r>
          </a:p>
          <a:p>
            <a:r>
              <a:rPr lang="en-US" dirty="0" smtClean="0"/>
              <a:t>3) Right </a:t>
            </a:r>
            <a:r>
              <a:rPr lang="en-US" dirty="0" err="1" smtClean="0"/>
              <a:t>supracardinal–subcardinal</a:t>
            </a:r>
            <a:r>
              <a:rPr lang="en-US" dirty="0" smtClean="0"/>
              <a:t> </a:t>
            </a:r>
            <a:r>
              <a:rPr lang="en-US" dirty="0" err="1" smtClean="0"/>
              <a:t>anastomosis</a:t>
            </a:r>
            <a:endParaRPr lang="en-US" dirty="0" smtClean="0"/>
          </a:p>
          <a:p>
            <a:r>
              <a:rPr lang="en-US" dirty="0" smtClean="0"/>
              <a:t>4) Right </a:t>
            </a:r>
            <a:r>
              <a:rPr lang="en-US" dirty="0" err="1" smtClean="0"/>
              <a:t>subcardinal</a:t>
            </a:r>
            <a:r>
              <a:rPr lang="en-US" dirty="0" smtClean="0"/>
              <a:t> vein (Renal segment of the IVC)</a:t>
            </a:r>
          </a:p>
          <a:p>
            <a:r>
              <a:rPr lang="en-US" dirty="0" smtClean="0"/>
              <a:t>5) </a:t>
            </a:r>
            <a:r>
              <a:rPr lang="en-US" dirty="0" err="1" smtClean="0"/>
              <a:t>Anastomosing</a:t>
            </a:r>
            <a:r>
              <a:rPr lang="en-US" dirty="0" smtClean="0"/>
              <a:t> channel between right </a:t>
            </a:r>
            <a:r>
              <a:rPr lang="en-US" dirty="0" err="1" smtClean="0"/>
              <a:t>subcardinal</a:t>
            </a:r>
            <a:r>
              <a:rPr lang="en-US" dirty="0" smtClean="0"/>
              <a:t> vein to the right </a:t>
            </a:r>
            <a:r>
              <a:rPr lang="en-US" dirty="0" err="1" smtClean="0"/>
              <a:t>hepatocardiac</a:t>
            </a:r>
            <a:r>
              <a:rPr lang="en-US" dirty="0" smtClean="0"/>
              <a:t> channel</a:t>
            </a:r>
          </a:p>
          <a:p>
            <a:r>
              <a:rPr lang="en-US" dirty="0" smtClean="0"/>
              <a:t>6) Right </a:t>
            </a:r>
            <a:r>
              <a:rPr lang="en-US" dirty="0" err="1" smtClean="0"/>
              <a:t>hepatocardiac</a:t>
            </a:r>
            <a:r>
              <a:rPr lang="en-US" dirty="0" smtClean="0"/>
              <a:t> channel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34920" y="353724"/>
            <a:ext cx="2735407" cy="287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04218" y="3537528"/>
            <a:ext cx="2235199" cy="3181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24630" y="380638"/>
            <a:ext cx="2703733" cy="2981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00040" y="168706"/>
            <a:ext cx="3551815" cy="317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75854" y="3639128"/>
            <a:ext cx="111482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err="1" smtClean="0"/>
              <a:t>Rt</a:t>
            </a:r>
            <a:r>
              <a:rPr lang="en-US" sz="2400" dirty="0" smtClean="0"/>
              <a:t> Renal vein: </a:t>
            </a:r>
            <a:r>
              <a:rPr lang="en-US" sz="2400" dirty="0" err="1" smtClean="0"/>
              <a:t>Rt</a:t>
            </a:r>
            <a:r>
              <a:rPr lang="en-US" sz="2400" dirty="0" smtClean="0"/>
              <a:t> </a:t>
            </a:r>
            <a:r>
              <a:rPr lang="en-US" sz="2400" dirty="0" err="1" smtClean="0"/>
              <a:t>Mesonephric</a:t>
            </a:r>
            <a:r>
              <a:rPr lang="en-US" sz="2400" dirty="0" smtClean="0"/>
              <a:t> vein.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Lt Renal vein: Lt </a:t>
            </a:r>
            <a:r>
              <a:rPr lang="en-US" sz="2400" dirty="0" err="1" smtClean="0"/>
              <a:t>Mesonephric</a:t>
            </a:r>
            <a:r>
              <a:rPr lang="en-US" sz="2400" dirty="0" smtClean="0"/>
              <a:t> </a:t>
            </a:r>
            <a:r>
              <a:rPr lang="en-US" sz="2400" dirty="0" err="1" smtClean="0"/>
              <a:t>vein+Lt</a:t>
            </a:r>
            <a:r>
              <a:rPr lang="en-US" sz="2400" dirty="0" smtClean="0"/>
              <a:t> </a:t>
            </a:r>
            <a:r>
              <a:rPr lang="en-US" sz="2400" dirty="0" err="1" smtClean="0"/>
              <a:t>subcardinal</a:t>
            </a:r>
            <a:r>
              <a:rPr lang="en-US" sz="2400" dirty="0" smtClean="0"/>
              <a:t> </a:t>
            </a:r>
            <a:r>
              <a:rPr lang="en-US" sz="2400" dirty="0" err="1" smtClean="0"/>
              <a:t>vein+Intersubcardinal</a:t>
            </a:r>
            <a:r>
              <a:rPr lang="en-US" sz="2400" dirty="0" smtClean="0"/>
              <a:t> </a:t>
            </a:r>
            <a:r>
              <a:rPr lang="en-US" sz="2400" dirty="0" err="1" smtClean="0"/>
              <a:t>anastomosis</a:t>
            </a:r>
            <a:endParaRPr lang="en-US" sz="2400" dirty="0" smtClean="0"/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Suprarenal veins: Cranial portions of </a:t>
            </a:r>
            <a:r>
              <a:rPr lang="en-US" sz="2400" dirty="0" err="1" smtClean="0"/>
              <a:t>Subcardinal</a:t>
            </a:r>
            <a:r>
              <a:rPr lang="en-US" sz="2400" dirty="0" smtClean="0"/>
              <a:t> veins.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err="1" smtClean="0"/>
              <a:t>Gonadal</a:t>
            </a:r>
            <a:r>
              <a:rPr lang="en-US" sz="2400" dirty="0" smtClean="0"/>
              <a:t> Veins: Caudal portions of </a:t>
            </a:r>
            <a:r>
              <a:rPr lang="en-US" sz="2400" dirty="0" err="1" smtClean="0"/>
              <a:t>subcardinal</a:t>
            </a:r>
            <a:r>
              <a:rPr lang="en-US" sz="2400" dirty="0" smtClean="0"/>
              <a:t> veins.</a:t>
            </a:r>
            <a:endParaRPr lang="en-US" sz="24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9616" y="379268"/>
            <a:ext cx="5040457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6178" y="240146"/>
            <a:ext cx="10967748" cy="628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726" y="134216"/>
            <a:ext cx="10515600" cy="5215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CONGENITAL ANOMALIES OF VENACAVA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915706" y="700006"/>
            <a:ext cx="5063858" cy="4093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360221" y="732917"/>
            <a:ext cx="6096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Anomalous </a:t>
            </a:r>
            <a:r>
              <a:rPr lang="en-US" sz="2400" dirty="0" err="1" smtClean="0"/>
              <a:t>venacaval</a:t>
            </a:r>
            <a:r>
              <a:rPr lang="en-US" sz="2400" dirty="0" smtClean="0"/>
              <a:t> connections comprise a wide range of malformations that vary from minor to major.</a:t>
            </a:r>
          </a:p>
          <a:p>
            <a:endParaRPr lang="en-US" sz="2400" dirty="0" smtClean="0"/>
          </a:p>
          <a:p>
            <a:r>
              <a:rPr lang="en-US" sz="2400" dirty="0" smtClean="0"/>
              <a:t> It can occur in isolation or with coexisting congenital heart disease. </a:t>
            </a:r>
          </a:p>
          <a:p>
            <a:endParaRPr lang="en-US" sz="2400" dirty="0" smtClean="0"/>
          </a:p>
          <a:p>
            <a:r>
              <a:rPr lang="en-US" sz="2400" dirty="0" smtClean="0"/>
              <a:t>Persistent left superior vena cava occurs in 0.3% to 0.5% of the general population and in 4.3% (1.5% to 10%) of congenital heart disease.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238920" y="5103090"/>
            <a:ext cx="112960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r>
              <a:rPr lang="en-US" sz="2400" dirty="0" smtClean="0"/>
              <a:t>Congenital heart malformations that show a high frequency of persistent LSVC are </a:t>
            </a:r>
            <a:r>
              <a:rPr lang="en-US" sz="2400" dirty="0" err="1" smtClean="0"/>
              <a:t>Tetralogy</a:t>
            </a:r>
            <a:r>
              <a:rPr lang="en-US" sz="2400" dirty="0" smtClean="0"/>
              <a:t> of </a:t>
            </a:r>
            <a:r>
              <a:rPr lang="en-US" sz="2400" dirty="0" err="1" smtClean="0"/>
              <a:t>Fallot</a:t>
            </a:r>
            <a:r>
              <a:rPr lang="en-US" sz="2400" dirty="0" smtClean="0"/>
              <a:t> (11%), </a:t>
            </a:r>
            <a:r>
              <a:rPr lang="en-US" sz="2400" dirty="0" err="1" smtClean="0"/>
              <a:t>Atrio</a:t>
            </a:r>
            <a:r>
              <a:rPr lang="en-US" sz="2400" dirty="0" smtClean="0"/>
              <a:t> ventricular </a:t>
            </a:r>
            <a:r>
              <a:rPr lang="en-US" sz="2400" dirty="0" err="1" smtClean="0"/>
              <a:t>septal</a:t>
            </a:r>
            <a:r>
              <a:rPr lang="en-US" sz="2400" dirty="0" smtClean="0"/>
              <a:t> defects (19%), Mitral </a:t>
            </a:r>
            <a:r>
              <a:rPr lang="en-US" sz="2400" dirty="0" err="1" smtClean="0"/>
              <a:t>atresia</a:t>
            </a:r>
            <a:r>
              <a:rPr lang="en-US" sz="2400" dirty="0" smtClean="0"/>
              <a:t> (17%) , and Juxtaposition of the right </a:t>
            </a:r>
            <a:r>
              <a:rPr lang="en-US" sz="2400" dirty="0" err="1" smtClean="0"/>
              <a:t>atrial</a:t>
            </a:r>
            <a:r>
              <a:rPr lang="en-US" sz="2400" dirty="0" smtClean="0"/>
              <a:t> appendage (RAA) (34%).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4011" y="149290"/>
            <a:ext cx="11795155" cy="658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69" y="215836"/>
            <a:ext cx="10515600" cy="754548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Hypotheses regarding the development of PLSVC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579431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1) </a:t>
            </a:r>
            <a:r>
              <a:rPr lang="en-US" sz="2400" u="sng" dirty="0" smtClean="0">
                <a:solidFill>
                  <a:srgbClr val="FF0000"/>
                </a:solidFill>
              </a:rPr>
              <a:t>“Low left </a:t>
            </a:r>
            <a:r>
              <a:rPr lang="en-US" sz="2400" u="sng" dirty="0" err="1" smtClean="0">
                <a:solidFill>
                  <a:srgbClr val="FF0000"/>
                </a:solidFill>
              </a:rPr>
              <a:t>atrial</a:t>
            </a:r>
            <a:r>
              <a:rPr lang="en-US" sz="2400" u="sng" dirty="0" smtClean="0">
                <a:solidFill>
                  <a:srgbClr val="FF0000"/>
                </a:solidFill>
              </a:rPr>
              <a:t> pressure theory”:</a:t>
            </a:r>
            <a:r>
              <a:rPr lang="en-US" sz="2400" dirty="0" smtClean="0"/>
              <a:t> Anomalies such as </a:t>
            </a:r>
            <a:r>
              <a:rPr lang="en-US" sz="2400" dirty="0" err="1" smtClean="0"/>
              <a:t>atrioventricular</a:t>
            </a:r>
            <a:r>
              <a:rPr lang="en-US" sz="2400" dirty="0" smtClean="0"/>
              <a:t> </a:t>
            </a:r>
            <a:r>
              <a:rPr lang="en-US" sz="2400" dirty="0" err="1" smtClean="0"/>
              <a:t>septal</a:t>
            </a:r>
            <a:r>
              <a:rPr lang="en-US" sz="2400" dirty="0" smtClean="0"/>
              <a:t> defect (AVSD),  which cause reduced left </a:t>
            </a:r>
            <a:r>
              <a:rPr lang="en-US" sz="2400" dirty="0" err="1" smtClean="0"/>
              <a:t>atrial</a:t>
            </a:r>
            <a:r>
              <a:rPr lang="en-US" sz="2400" dirty="0" smtClean="0"/>
              <a:t> pressure and insufficient development of the left atrium, the left atrium will be smaller than expected. </a:t>
            </a:r>
          </a:p>
          <a:p>
            <a:endParaRPr lang="en-US" sz="2400" dirty="0" smtClean="0"/>
          </a:p>
          <a:p>
            <a:r>
              <a:rPr lang="en-US" sz="2400" dirty="0" smtClean="0"/>
              <a:t>Thus, it will not be able to compress the CS and left CVs adequately.</a:t>
            </a:r>
          </a:p>
          <a:p>
            <a:endParaRPr lang="en-US" sz="2400" dirty="0" smtClean="0"/>
          </a:p>
          <a:p>
            <a:r>
              <a:rPr lang="en-US" sz="2400" dirty="0" smtClean="0"/>
              <a:t> So the left common cardinal vein  and caudal part of the left superior cardinal vein will not regress, and PLSVC will develop. </a:t>
            </a:r>
          </a:p>
          <a:p>
            <a:endParaRPr lang="en-US" sz="2400" dirty="0" smtClean="0"/>
          </a:p>
          <a:p>
            <a:r>
              <a:rPr lang="en-US" sz="2400" dirty="0" smtClean="0"/>
              <a:t>2) </a:t>
            </a:r>
            <a:r>
              <a:rPr lang="en-US" sz="2400" u="sng" dirty="0" smtClean="0">
                <a:solidFill>
                  <a:srgbClr val="FF0000"/>
                </a:solidFill>
              </a:rPr>
              <a:t>“Obstructive theory” </a:t>
            </a:r>
            <a:r>
              <a:rPr lang="en-US" sz="2400" dirty="0" smtClean="0"/>
              <a:t>suggest the vice versa. Due to the presence of PLSVC, which may cause an increase in CS size, could lead to the formation of a left-sided obstructive lesion because of the space restriction</a:t>
            </a:r>
            <a:endParaRPr lang="en-US" sz="2400" dirty="0"/>
          </a:p>
        </p:txBody>
      </p:sp>
      <p:sp>
        <p:nvSpPr>
          <p:cNvPr id="4" name="Down Arrow 3"/>
          <p:cNvSpPr/>
          <p:nvPr/>
        </p:nvSpPr>
        <p:spPr>
          <a:xfrm>
            <a:off x="5281127" y="1968759"/>
            <a:ext cx="251926" cy="5318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5284237" y="2960914"/>
            <a:ext cx="251926" cy="5318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495" y="187844"/>
            <a:ext cx="6626289" cy="7358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  FACTS RELATED TO PLSVC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935" y="1054358"/>
            <a:ext cx="11691258" cy="5589038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PLSVC is responsible for approximately 20% of the total venous blood return from the left arm, left half of the head and neck. </a:t>
            </a:r>
          </a:p>
          <a:p>
            <a:endParaRPr lang="en-US" sz="2400" dirty="0" smtClean="0"/>
          </a:p>
          <a:p>
            <a:r>
              <a:rPr lang="en-US" sz="2400" dirty="0" smtClean="0"/>
              <a:t>The right </a:t>
            </a:r>
            <a:r>
              <a:rPr lang="en-US" sz="2400" dirty="0" err="1" smtClean="0"/>
              <a:t>atrial</a:t>
            </a:r>
            <a:r>
              <a:rPr lang="en-US" sz="2400" dirty="0" smtClean="0"/>
              <a:t> drainage is seen in 80-90% of cases, while the left </a:t>
            </a:r>
            <a:r>
              <a:rPr lang="en-US" sz="2400" dirty="0" err="1" smtClean="0"/>
              <a:t>atrial</a:t>
            </a:r>
            <a:r>
              <a:rPr lang="en-US" sz="2400" dirty="0" smtClean="0"/>
              <a:t> drainage accounts for the remaining 10–20%. </a:t>
            </a:r>
          </a:p>
          <a:p>
            <a:endParaRPr lang="en-US" sz="2400" dirty="0" smtClean="0"/>
          </a:p>
          <a:p>
            <a:r>
              <a:rPr lang="en-US" sz="2400" dirty="0" smtClean="0"/>
              <a:t>Generally, it joins into the right atrium through the CS and mostly has no hemodynamic effects.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In up to 90% of the cases, the right superior vena cava (RSVC) accompanies PLSVC, and this situation is known as double SVC (DSVC)</a:t>
            </a:r>
          </a:p>
          <a:p>
            <a:endParaRPr lang="en-US" sz="2400" dirty="0" smtClean="0"/>
          </a:p>
          <a:p>
            <a:r>
              <a:rPr lang="en-US" sz="2400" dirty="0" smtClean="0"/>
              <a:t>In cases of DSVC, dimensions of RSVC is usually larger but can be smaller than PLSVC.</a:t>
            </a:r>
          </a:p>
          <a:p>
            <a:endParaRPr lang="en-US" sz="2400" dirty="0" smtClean="0"/>
          </a:p>
          <a:p>
            <a:r>
              <a:rPr lang="en-US" sz="2400" dirty="0" smtClean="0"/>
              <a:t>In </a:t>
            </a:r>
            <a:r>
              <a:rPr lang="en-US" sz="2400" dirty="0" smtClean="0">
                <a:solidFill>
                  <a:srgbClr val="FF0000"/>
                </a:solidFill>
              </a:rPr>
              <a:t>65% of the cases</a:t>
            </a:r>
            <a:r>
              <a:rPr lang="en-US" sz="2400" dirty="0" smtClean="0"/>
              <a:t>, DSVC runs along each side of the </a:t>
            </a:r>
            <a:r>
              <a:rPr lang="en-US" sz="2400" dirty="0" err="1" smtClean="0"/>
              <a:t>mediastinum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without interconnection</a:t>
            </a:r>
            <a:r>
              <a:rPr lang="en-US" sz="2400" dirty="0" smtClean="0"/>
              <a:t>. </a:t>
            </a:r>
          </a:p>
          <a:p>
            <a:endParaRPr lang="en-US" sz="2400" dirty="0" smtClean="0"/>
          </a:p>
          <a:p>
            <a:r>
              <a:rPr lang="en-US" sz="2400" dirty="0" smtClean="0"/>
              <a:t>However, there could be the left </a:t>
            </a:r>
            <a:r>
              <a:rPr lang="en-US" sz="2400" dirty="0" err="1" smtClean="0"/>
              <a:t>brachiocephalic</a:t>
            </a:r>
            <a:r>
              <a:rPr lang="en-US" sz="2400" dirty="0" smtClean="0"/>
              <a:t> vein (LBCV) connecting them, which is also called the </a:t>
            </a:r>
            <a:r>
              <a:rPr lang="en-US" sz="2400" dirty="0" smtClean="0">
                <a:solidFill>
                  <a:srgbClr val="FF0000"/>
                </a:solidFill>
              </a:rPr>
              <a:t>Bridging vein (BV) </a:t>
            </a:r>
          </a:p>
          <a:p>
            <a:endParaRPr lang="en-US" sz="2400" dirty="0" smtClean="0"/>
          </a:p>
          <a:p>
            <a:pPr>
              <a:buNone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909" y="495589"/>
            <a:ext cx="7370618" cy="560964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b="1" dirty="0" smtClean="0"/>
              <a:t>               </a:t>
            </a:r>
            <a:r>
              <a:rPr lang="en-US" b="1" u="sng" dirty="0" smtClean="0"/>
              <a:t> Isolated  Left Superior </a:t>
            </a:r>
            <a:r>
              <a:rPr lang="en-US" b="1" u="sng" dirty="0" err="1" smtClean="0"/>
              <a:t>venacava</a:t>
            </a:r>
            <a:r>
              <a:rPr lang="en-US" b="1" u="sng" dirty="0" smtClean="0"/>
              <a:t> </a:t>
            </a:r>
          </a:p>
          <a:p>
            <a:pPr>
              <a:buNone/>
            </a:pPr>
            <a:endParaRPr lang="en-US" b="1" u="sng" dirty="0" smtClean="0"/>
          </a:p>
          <a:p>
            <a:r>
              <a:rPr lang="en-US" dirty="0" smtClean="0"/>
              <a:t> It occurs when the </a:t>
            </a:r>
            <a:r>
              <a:rPr lang="en-US" dirty="0" err="1" smtClean="0"/>
              <a:t>anastomosis</a:t>
            </a:r>
            <a:r>
              <a:rPr lang="en-US" dirty="0" smtClean="0"/>
              <a:t> does develop between the two anterior cardinal veins, but the blood is shunted from right to left through </a:t>
            </a:r>
            <a:r>
              <a:rPr lang="en-US" dirty="0" err="1" smtClean="0"/>
              <a:t>brachiocephalic</a:t>
            </a:r>
            <a:r>
              <a:rPr lang="en-US" dirty="0" smtClean="0"/>
              <a:t> vein. </a:t>
            </a:r>
          </a:p>
          <a:p>
            <a:endParaRPr lang="en-US" dirty="0" smtClean="0"/>
          </a:p>
          <a:p>
            <a:r>
              <a:rPr lang="en-US" dirty="0" smtClean="0"/>
              <a:t>As a result, the right anterior cardinal vein below the oblique transverse </a:t>
            </a:r>
            <a:r>
              <a:rPr lang="en-US" dirty="0" err="1" smtClean="0"/>
              <a:t>anastomosis</a:t>
            </a:r>
            <a:r>
              <a:rPr lang="en-US" dirty="0" smtClean="0"/>
              <a:t> regresses and the left anterior cardinal vein develops into the superior vena cava. </a:t>
            </a:r>
          </a:p>
          <a:p>
            <a:endParaRPr lang="en-US" dirty="0" smtClean="0"/>
          </a:p>
          <a:p>
            <a:r>
              <a:rPr lang="en-US" dirty="0" smtClean="0"/>
              <a:t>The left superior vena cava opens into the coronary sinus.</a:t>
            </a:r>
          </a:p>
          <a:p>
            <a:endParaRPr lang="en-US" dirty="0" smtClean="0"/>
          </a:p>
          <a:p>
            <a:r>
              <a:rPr lang="en-US" dirty="0" smtClean="0"/>
              <a:t>An isolated left superior vena cava  produces no problems  when it drains into the right atrium via the coronary sinus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0" y="184727"/>
            <a:ext cx="3962400" cy="30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0273" y="3497840"/>
            <a:ext cx="3345872" cy="292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u="sng" dirty="0" smtClean="0">
                <a:solidFill>
                  <a:srgbClr val="FF0000"/>
                </a:solidFill>
              </a:rPr>
              <a:t>PLAN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5784" y="1592359"/>
            <a:ext cx="5963816" cy="4351338"/>
          </a:xfrm>
        </p:spPr>
        <p:txBody>
          <a:bodyPr>
            <a:normAutofit lnSpcReduction="10000"/>
          </a:bodyPr>
          <a:lstStyle/>
          <a:p>
            <a:r>
              <a:rPr lang="en-IN" dirty="0" smtClean="0"/>
              <a:t>EMBRYOLOGY</a:t>
            </a:r>
          </a:p>
          <a:p>
            <a:endParaRPr lang="en-IN" dirty="0" smtClean="0"/>
          </a:p>
          <a:p>
            <a:r>
              <a:rPr lang="en-IN" dirty="0" smtClean="0"/>
              <a:t>CONGENITAL ANOMALIES</a:t>
            </a:r>
          </a:p>
          <a:p>
            <a:endParaRPr lang="en-IN" dirty="0" smtClean="0"/>
          </a:p>
          <a:p>
            <a:r>
              <a:rPr lang="en-IN" dirty="0" smtClean="0"/>
              <a:t>ANATOMY OF CARDIAC VEINS</a:t>
            </a:r>
          </a:p>
          <a:p>
            <a:endParaRPr lang="en-IN" dirty="0" smtClean="0"/>
          </a:p>
          <a:p>
            <a:r>
              <a:rPr lang="en-IN" dirty="0" smtClean="0"/>
              <a:t>CLINICAL IMPORTANCE</a:t>
            </a:r>
          </a:p>
          <a:p>
            <a:endParaRPr lang="en-IN" dirty="0" smtClean="0"/>
          </a:p>
          <a:p>
            <a:r>
              <a:rPr lang="en-IN" dirty="0" smtClean="0"/>
              <a:t>RECENT ADVANCES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3200" y="858982"/>
            <a:ext cx="7159625" cy="479367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               </a:t>
            </a:r>
            <a:r>
              <a:rPr lang="en-US" b="1" u="sng" dirty="0" smtClean="0"/>
              <a:t>Double superior </a:t>
            </a:r>
            <a:r>
              <a:rPr lang="en-US" b="1" u="sng" dirty="0" err="1" smtClean="0"/>
              <a:t>venacava</a:t>
            </a:r>
            <a:r>
              <a:rPr lang="en-US" b="1" u="sng" dirty="0" smtClean="0"/>
              <a:t> </a:t>
            </a:r>
          </a:p>
          <a:p>
            <a:r>
              <a:rPr lang="en-US" dirty="0" smtClean="0"/>
              <a:t>It occurs when both the anterior cardinal veins develop in to SVC.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 The left superior vena cava opens into the coronary sinus, which in turn opens into the right atrium.</a:t>
            </a:r>
          </a:p>
          <a:p>
            <a:endParaRPr lang="en-US" dirty="0" smtClean="0"/>
          </a:p>
          <a:p>
            <a:r>
              <a:rPr lang="en-US" dirty="0" smtClean="0"/>
              <a:t>There may or may not be a bridging vein connecting them.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 l="11029" t="783"/>
          <a:stretch>
            <a:fillRect/>
          </a:stretch>
        </p:blipFill>
        <p:spPr bwMode="auto">
          <a:xfrm>
            <a:off x="7546110" y="171025"/>
            <a:ext cx="4091710" cy="3203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83513" y="3552969"/>
            <a:ext cx="3761000" cy="294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30245"/>
            <a:ext cx="9744363" cy="6322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7251" y="261258"/>
            <a:ext cx="4914122" cy="3556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126" y="243827"/>
            <a:ext cx="7064829" cy="791871"/>
          </a:xfrm>
        </p:spPr>
        <p:txBody>
          <a:bodyPr/>
          <a:lstStyle/>
          <a:p>
            <a:r>
              <a:rPr lang="en-US" b="1" dirty="0" smtClean="0"/>
              <a:t>Clinical importance of PLSVC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629" y="1987420"/>
            <a:ext cx="10870163" cy="467463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PLSVC without congenital anomaly is generally asymptomatic and is detected as an incidental finding.</a:t>
            </a:r>
          </a:p>
          <a:p>
            <a:endParaRPr lang="en-US" dirty="0" smtClean="0"/>
          </a:p>
          <a:p>
            <a:r>
              <a:rPr lang="en-US" dirty="0" smtClean="0"/>
              <a:t>In the case of PLSVC with right </a:t>
            </a:r>
            <a:r>
              <a:rPr lang="en-US" dirty="0" err="1" smtClean="0"/>
              <a:t>atrial</a:t>
            </a:r>
            <a:r>
              <a:rPr lang="en-US" dirty="0" smtClean="0"/>
              <a:t> drainage, the CS often expands and this enlargement may cause </a:t>
            </a:r>
          </a:p>
          <a:p>
            <a:endParaRPr lang="en-US" dirty="0" smtClean="0"/>
          </a:p>
          <a:p>
            <a:r>
              <a:rPr lang="en-US" dirty="0" smtClean="0"/>
              <a:t>1)compression of the AV node and His bundle- lead to cardiac arrhythmias, such as </a:t>
            </a:r>
            <a:r>
              <a:rPr lang="en-US" dirty="0" err="1" smtClean="0"/>
              <a:t>atrial</a:t>
            </a:r>
            <a:r>
              <a:rPr lang="en-US" dirty="0" smtClean="0"/>
              <a:t>/ventricular fibrillation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2)The compression of the left atrium and decreased cardiac output may occur due to this enlargement.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38110" t="6" r="26366" b="62216"/>
          <a:stretch>
            <a:fillRect/>
          </a:stretch>
        </p:blipFill>
        <p:spPr bwMode="auto">
          <a:xfrm>
            <a:off x="8584164" y="139959"/>
            <a:ext cx="2901820" cy="1809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71" y="326572"/>
            <a:ext cx="11551298" cy="631682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It is crucial to know the PLSVC existence in advance in invasive procedures, such as central venous catheter (CVC) insertion, cardiac resynchronization therapy leads, or pacemaker implantation. </a:t>
            </a:r>
          </a:p>
          <a:p>
            <a:endParaRPr lang="en-US" dirty="0" smtClean="0"/>
          </a:p>
          <a:p>
            <a:r>
              <a:rPr lang="en-US" dirty="0" smtClean="0"/>
              <a:t>It may complicate these procedures because of the tortuous course.</a:t>
            </a:r>
          </a:p>
          <a:p>
            <a:endParaRPr lang="en-US" dirty="0" smtClean="0"/>
          </a:p>
          <a:p>
            <a:r>
              <a:rPr lang="en-US" dirty="0" smtClean="0"/>
              <a:t>When there is constriction or </a:t>
            </a:r>
            <a:r>
              <a:rPr lang="en-US" dirty="0" err="1" smtClean="0"/>
              <a:t>atresia</a:t>
            </a:r>
            <a:r>
              <a:rPr lang="en-US" dirty="0" smtClean="0"/>
              <a:t> of the CS </a:t>
            </a:r>
            <a:r>
              <a:rPr lang="en-US" dirty="0" err="1" smtClean="0"/>
              <a:t>ostium</a:t>
            </a:r>
            <a:r>
              <a:rPr lang="en-US" dirty="0" smtClean="0"/>
              <a:t> associated with LSVC, catheterization will be further more challenging and it may result in serious complications, such as dangerous arrhythmias, </a:t>
            </a:r>
            <a:r>
              <a:rPr lang="en-US" dirty="0" err="1" smtClean="0"/>
              <a:t>cardiogenic</a:t>
            </a:r>
            <a:r>
              <a:rPr lang="en-US" dirty="0" smtClean="0"/>
              <a:t> shock, and </a:t>
            </a:r>
            <a:r>
              <a:rPr lang="en-US" dirty="0" err="1" smtClean="0"/>
              <a:t>tamponade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In the case of unknown PLSVC, retrograde </a:t>
            </a:r>
            <a:r>
              <a:rPr lang="en-US" dirty="0" err="1" smtClean="0"/>
              <a:t>cardioplegia</a:t>
            </a:r>
            <a:r>
              <a:rPr lang="en-US" dirty="0" smtClean="0"/>
              <a:t>, a common practice for cardiac surgeries for myocardial protection, will be ineffective. </a:t>
            </a:r>
          </a:p>
          <a:p>
            <a:endParaRPr lang="en-US" dirty="0" smtClean="0"/>
          </a:p>
          <a:p>
            <a:r>
              <a:rPr lang="en-US" dirty="0" smtClean="0"/>
              <a:t>Clamping of PLSVC may be required for the prevention of retrograde flow.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2982" y="0"/>
            <a:ext cx="6954982" cy="955675"/>
          </a:xfrm>
        </p:spPr>
        <p:txBody>
          <a:bodyPr/>
          <a:lstStyle/>
          <a:p>
            <a:r>
              <a:rPr lang="en-US" dirty="0" smtClean="0"/>
              <a:t>LEFT SVC DRAINING IN TO LA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9196" y="941820"/>
            <a:ext cx="9231168" cy="3676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819" y="4797280"/>
            <a:ext cx="11566092" cy="162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61818" y="4710545"/>
            <a:ext cx="1265382" cy="3694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208" y="1135159"/>
            <a:ext cx="10515600" cy="4351338"/>
          </a:xfrm>
        </p:spPr>
        <p:txBody>
          <a:bodyPr/>
          <a:lstStyle/>
          <a:p>
            <a:r>
              <a:rPr lang="en-US" dirty="0" smtClean="0"/>
              <a:t>The left </a:t>
            </a:r>
            <a:r>
              <a:rPr lang="en-US" dirty="0" err="1" smtClean="0"/>
              <a:t>atrial</a:t>
            </a:r>
            <a:r>
              <a:rPr lang="en-US" dirty="0" smtClean="0"/>
              <a:t> drainage of PLSVC  some times, remains asymptomatic because it does not cause a significant right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left shunt.</a:t>
            </a:r>
          </a:p>
          <a:p>
            <a:endParaRPr lang="en-US" dirty="0" smtClean="0"/>
          </a:p>
          <a:p>
            <a:r>
              <a:rPr lang="en-US" dirty="0" smtClean="0"/>
              <a:t>When the shunt is more pronounced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/>
              <a:t>desaturation</a:t>
            </a:r>
            <a:r>
              <a:rPr lang="en-US" dirty="0" smtClean="0"/>
              <a:t>, which manifests as severe cyanosis, syncope, reduced exercise tolerance, and progressive fatigue. </a:t>
            </a:r>
          </a:p>
          <a:p>
            <a:endParaRPr lang="en-US" dirty="0" smtClean="0"/>
          </a:p>
          <a:p>
            <a:r>
              <a:rPr lang="en-US" dirty="0" err="1" smtClean="0"/>
              <a:t>Thromboembolic</a:t>
            </a:r>
            <a:r>
              <a:rPr lang="en-US" dirty="0" smtClean="0"/>
              <a:t> events and even brain abscesses may develop in these patients.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489163" cy="698565"/>
          </a:xfrm>
        </p:spPr>
        <p:txBody>
          <a:bodyPr/>
          <a:lstStyle/>
          <a:p>
            <a:r>
              <a:rPr lang="en-US" dirty="0" smtClean="0"/>
              <a:t>PLSVC and accompanying cardiac anomalies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30445" y="1138334"/>
            <a:ext cx="9216473" cy="2140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5893" y="3534164"/>
            <a:ext cx="932497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547" y="197174"/>
            <a:ext cx="5040086" cy="6332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PLSVC and </a:t>
            </a:r>
            <a:r>
              <a:rPr lang="en-US" dirty="0" err="1" smtClean="0"/>
              <a:t>heterotaxy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635" y="901895"/>
            <a:ext cx="11058331" cy="551756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PLSVC is present in 50-70% </a:t>
            </a:r>
            <a:r>
              <a:rPr lang="en-US" dirty="0" err="1" smtClean="0"/>
              <a:t>heterotaxy</a:t>
            </a:r>
            <a:r>
              <a:rPr lang="en-US" dirty="0" smtClean="0"/>
              <a:t> syndrome. [</a:t>
            </a:r>
            <a:r>
              <a:rPr lang="en-US" dirty="0" err="1" smtClean="0"/>
              <a:t>situs</a:t>
            </a:r>
            <a:r>
              <a:rPr lang="en-US" dirty="0" smtClean="0"/>
              <a:t> </a:t>
            </a:r>
            <a:r>
              <a:rPr lang="en-US" dirty="0" err="1" smtClean="0"/>
              <a:t>inversus</a:t>
            </a:r>
            <a:r>
              <a:rPr lang="en-US" dirty="0" smtClean="0"/>
              <a:t> and </a:t>
            </a:r>
            <a:r>
              <a:rPr lang="en-US" dirty="0" err="1" smtClean="0"/>
              <a:t>situs</a:t>
            </a:r>
            <a:r>
              <a:rPr lang="en-US" dirty="0" smtClean="0"/>
              <a:t> </a:t>
            </a:r>
            <a:r>
              <a:rPr lang="en-US" dirty="0" err="1" smtClean="0"/>
              <a:t>ambiguus</a:t>
            </a:r>
            <a:r>
              <a:rPr lang="en-US" dirty="0" smtClean="0"/>
              <a:t> (right/left isomerism)].</a:t>
            </a:r>
          </a:p>
          <a:p>
            <a:endParaRPr lang="en-US" dirty="0" smtClean="0"/>
          </a:p>
          <a:p>
            <a:r>
              <a:rPr lang="en-US" dirty="0" smtClean="0"/>
              <a:t>Berg et al. reported that they never saw CS dilatation in the </a:t>
            </a:r>
            <a:r>
              <a:rPr lang="en-US" dirty="0" err="1" smtClean="0"/>
              <a:t>heterotaxy</a:t>
            </a:r>
            <a:r>
              <a:rPr lang="en-US" dirty="0" smtClean="0"/>
              <a:t> group, which is a well-known </a:t>
            </a:r>
            <a:r>
              <a:rPr lang="en-US" dirty="0" err="1" smtClean="0"/>
              <a:t>sonographic</a:t>
            </a:r>
            <a:r>
              <a:rPr lang="en-US" dirty="0" smtClean="0"/>
              <a:t> finding supporting the presence of PLSVC. </a:t>
            </a:r>
          </a:p>
          <a:p>
            <a:endParaRPr lang="en-US" dirty="0" smtClean="0"/>
          </a:p>
          <a:p>
            <a:r>
              <a:rPr lang="en-US" dirty="0" smtClean="0"/>
              <a:t>The absence of CS dilatation has been associated with unroofed CS, which is found in almost all </a:t>
            </a:r>
            <a:r>
              <a:rPr lang="en-US" dirty="0" err="1" smtClean="0"/>
              <a:t>heterotaxy</a:t>
            </a:r>
            <a:r>
              <a:rPr lang="en-US" dirty="0" smtClean="0"/>
              <a:t> cases.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It should be kept in mind that the absence of CS dilatation does not exclude the presence of PLSVC in patients with </a:t>
            </a:r>
            <a:r>
              <a:rPr lang="en-US" dirty="0" err="1" smtClean="0">
                <a:solidFill>
                  <a:srgbClr val="FF0000"/>
                </a:solidFill>
              </a:rPr>
              <a:t>heterotaxy</a:t>
            </a:r>
            <a:r>
              <a:rPr lang="en-US" dirty="0" smtClean="0">
                <a:solidFill>
                  <a:srgbClr val="FF0000"/>
                </a:solidFill>
              </a:rPr>
              <a:t> during the antenatal period, as there is a high possibility of associated unroofed CS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865"/>
          <a:stretch>
            <a:fillRect/>
          </a:stretch>
        </p:blipFill>
        <p:spPr bwMode="auto">
          <a:xfrm>
            <a:off x="121298" y="164287"/>
            <a:ext cx="11930478" cy="6413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hoto_2024-05-17_17-35-55 (3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957" y="373224"/>
            <a:ext cx="6204717" cy="3228392"/>
          </a:xfrm>
        </p:spPr>
      </p:pic>
      <p:pic>
        <p:nvPicPr>
          <p:cNvPr id="5" name="Picture 4" descr="photo_2024-05-17_17-35-5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661" y="345232"/>
            <a:ext cx="4349621" cy="3359021"/>
          </a:xfrm>
          <a:prstGeom prst="rect">
            <a:avLst/>
          </a:prstGeom>
        </p:spPr>
      </p:pic>
      <p:pic>
        <p:nvPicPr>
          <p:cNvPr id="6" name="Picture 5" descr="photo_2024-05-17_17-35-55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719" y="3662525"/>
            <a:ext cx="7620000" cy="302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451" t="4407" r="3907" b="1372"/>
          <a:stretch>
            <a:fillRect/>
          </a:stretch>
        </p:blipFill>
        <p:spPr>
          <a:xfrm>
            <a:off x="184785" y="498475"/>
            <a:ext cx="5259070" cy="567880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01335" y="498475"/>
            <a:ext cx="5935980" cy="5742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SVC(480P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265437" y="345233"/>
            <a:ext cx="4068146" cy="3051110"/>
          </a:xfrm>
          <a:prstGeom prst="rect">
            <a:avLst/>
          </a:prstGeom>
        </p:spPr>
      </p:pic>
      <p:pic>
        <p:nvPicPr>
          <p:cNvPr id="7" name="Persistent left sided SVC(360P)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10635" y="243373"/>
            <a:ext cx="4362581" cy="3271935"/>
          </a:xfrm>
          <a:prstGeom prst="rect">
            <a:avLst/>
          </a:prstGeom>
        </p:spPr>
      </p:pic>
      <p:pic>
        <p:nvPicPr>
          <p:cNvPr id="8" name="Cardiac_Persistent_left_superior_vena_cava_emptying_into_coronary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5"/>
          <a:stretch>
            <a:fillRect/>
          </a:stretch>
        </p:blipFill>
        <p:spPr>
          <a:xfrm>
            <a:off x="3816219" y="3634271"/>
            <a:ext cx="4111691" cy="30837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862" y="141191"/>
            <a:ext cx="10515600" cy="1015805"/>
          </a:xfrm>
        </p:spPr>
        <p:txBody>
          <a:bodyPr/>
          <a:lstStyle/>
          <a:p>
            <a:r>
              <a:rPr lang="en-US" dirty="0" smtClean="0"/>
              <a:t>LEVO ATRIAL CARDINAL VEIN (D/D of LSVC)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628" y="989045"/>
            <a:ext cx="11383347" cy="568234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LACV is a remnant of an early embryonic venous channel that connects the </a:t>
            </a:r>
            <a:r>
              <a:rPr lang="en-US" dirty="0" err="1" smtClean="0"/>
              <a:t>splanchnic</a:t>
            </a:r>
            <a:r>
              <a:rPr lang="en-US" dirty="0" smtClean="0"/>
              <a:t> plexus of the lungs with the cardinal system. </a:t>
            </a:r>
          </a:p>
          <a:p>
            <a:endParaRPr lang="en-US" dirty="0" smtClean="0"/>
          </a:p>
          <a:p>
            <a:r>
              <a:rPr lang="en-US" dirty="0" smtClean="0"/>
              <a:t>In the mature heart, it connects the LA or a pulmonary vein with the left </a:t>
            </a:r>
            <a:r>
              <a:rPr lang="en-US" dirty="0" err="1" smtClean="0"/>
              <a:t>innominate</a:t>
            </a:r>
            <a:r>
              <a:rPr lang="en-US" dirty="0" smtClean="0"/>
              <a:t> or other systemic veins.</a:t>
            </a:r>
          </a:p>
          <a:p>
            <a:endParaRPr lang="en-US" dirty="0" smtClean="0"/>
          </a:p>
          <a:p>
            <a:r>
              <a:rPr lang="en-US" dirty="0" smtClean="0"/>
              <a:t> It is associated with severe left </a:t>
            </a:r>
            <a:r>
              <a:rPr lang="en-US" dirty="0" err="1" smtClean="0"/>
              <a:t>atrial</a:t>
            </a:r>
            <a:r>
              <a:rPr lang="en-US" dirty="0" smtClean="0"/>
              <a:t> outlet obstruction, such as mitral </a:t>
            </a:r>
            <a:r>
              <a:rPr lang="en-US" dirty="0" err="1" smtClean="0"/>
              <a:t>stenosis</a:t>
            </a:r>
            <a:r>
              <a:rPr lang="en-US" dirty="0" smtClean="0"/>
              <a:t> or </a:t>
            </a:r>
            <a:r>
              <a:rPr lang="en-US" dirty="0" err="1" smtClean="0"/>
              <a:t>atresia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 The diagnosis can be established by following the anomalous vein from its origin (either from the LA or from one of the pulmonary veins) to its termination in a systemic vein.</a:t>
            </a:r>
          </a:p>
          <a:p>
            <a:endParaRPr lang="en-US" dirty="0" smtClean="0"/>
          </a:p>
          <a:p>
            <a:r>
              <a:rPr lang="en-US" dirty="0" smtClean="0"/>
              <a:t> PLSVC courses anterior to the left pulmonary artery where as LACV typically ascends posterior to left pulmonary artery.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50260"/>
          <a:stretch>
            <a:fillRect/>
          </a:stretch>
        </p:blipFill>
        <p:spPr bwMode="auto">
          <a:xfrm>
            <a:off x="10356979" y="1240969"/>
            <a:ext cx="1639078" cy="192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546" y="597187"/>
            <a:ext cx="6744854" cy="5951393"/>
          </a:xfrm>
        </p:spPr>
        <p:txBody>
          <a:bodyPr>
            <a:normAutofit fontScale="92500"/>
          </a:bodyPr>
          <a:lstStyle/>
          <a:p>
            <a:r>
              <a:rPr lang="en-US" sz="2400" b="1" dirty="0" smtClean="0"/>
              <a:t>Double inferior </a:t>
            </a:r>
            <a:r>
              <a:rPr lang="en-US" sz="2400" b="1" dirty="0" err="1" smtClean="0"/>
              <a:t>venacava</a:t>
            </a:r>
            <a:r>
              <a:rPr lang="en-US" sz="2400" dirty="0" smtClean="0"/>
              <a:t>: It occurs because the </a:t>
            </a:r>
            <a:r>
              <a:rPr lang="en-US" sz="2400" dirty="0" err="1" smtClean="0"/>
              <a:t>anastomosis</a:t>
            </a:r>
            <a:r>
              <a:rPr lang="en-US" sz="2400" dirty="0" smtClean="0"/>
              <a:t> between two posterior cardinal veins does not develop. </a:t>
            </a:r>
          </a:p>
          <a:p>
            <a:endParaRPr lang="en-US" sz="2400" dirty="0" smtClean="0"/>
          </a:p>
          <a:p>
            <a:r>
              <a:rPr lang="en-US" sz="2400" dirty="0" smtClean="0"/>
              <a:t>Hence the left posterior cardinal vein below the level of the renal vein develops into the inferior vena cava while normal inferior vena cava develops on the right side. </a:t>
            </a:r>
          </a:p>
          <a:p>
            <a:endParaRPr lang="en-US" sz="2400" dirty="0" smtClean="0"/>
          </a:p>
          <a:p>
            <a:r>
              <a:rPr lang="en-US" sz="2400" dirty="0" smtClean="0"/>
              <a:t>As a result, inferior </a:t>
            </a:r>
            <a:r>
              <a:rPr lang="en-US" sz="2400" dirty="0" err="1" smtClean="0"/>
              <a:t>venacava</a:t>
            </a:r>
            <a:r>
              <a:rPr lang="en-US" sz="2400" dirty="0" smtClean="0"/>
              <a:t> is duplicated only below the renal veins.</a:t>
            </a:r>
          </a:p>
          <a:p>
            <a:endParaRPr lang="en-US" sz="2400" dirty="0" smtClean="0"/>
          </a:p>
          <a:p>
            <a:r>
              <a:rPr lang="en-US" sz="2400" dirty="0" smtClean="0"/>
              <a:t> The left inferior vena cava opens into left renal vein.</a:t>
            </a:r>
          </a:p>
          <a:p>
            <a:endParaRPr lang="en-US" sz="2400" dirty="0" smtClean="0"/>
          </a:p>
          <a:p>
            <a:r>
              <a:rPr lang="en-US" sz="2400" dirty="0" smtClean="0"/>
              <a:t>B/L IVC is associated with Visceral </a:t>
            </a:r>
            <a:r>
              <a:rPr lang="en-US" sz="2400" dirty="0" err="1" smtClean="0"/>
              <a:t>heterotaxy</a:t>
            </a:r>
            <a:r>
              <a:rPr lang="en-US" sz="2400" dirty="0" smtClean="0"/>
              <a:t> with </a:t>
            </a:r>
            <a:r>
              <a:rPr lang="en-US" sz="2400" dirty="0" err="1" smtClean="0"/>
              <a:t>asplenia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2983" y="635288"/>
            <a:ext cx="4245408" cy="3554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0538691" y="812800"/>
            <a:ext cx="146858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946" y="236969"/>
            <a:ext cx="7520710" cy="6163831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 Interrupted IVC with </a:t>
            </a:r>
            <a:r>
              <a:rPr lang="en-US" sz="2400" b="1" dirty="0" err="1" smtClean="0"/>
              <a:t>azygous</a:t>
            </a:r>
            <a:r>
              <a:rPr lang="en-US" sz="2400" b="1" dirty="0" smtClean="0"/>
              <a:t> continuation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Absence of the hepatic segment of the IVC with </a:t>
            </a:r>
            <a:r>
              <a:rPr lang="en-US" sz="2400" dirty="0" err="1" smtClean="0"/>
              <a:t>azygos</a:t>
            </a:r>
            <a:r>
              <a:rPr lang="en-US" sz="2400" dirty="0" smtClean="0"/>
              <a:t> continuation into the right or LSVC is referred to as an interrupted IVC.</a:t>
            </a:r>
          </a:p>
          <a:p>
            <a:endParaRPr lang="en-US" sz="2400" dirty="0" smtClean="0"/>
          </a:p>
          <a:p>
            <a:r>
              <a:rPr lang="en-US" sz="2400" dirty="0" smtClean="0"/>
              <a:t>It has no physiologic significance but can be mistaken for the descending thoracic aorta.</a:t>
            </a:r>
          </a:p>
          <a:p>
            <a:endParaRPr lang="en-US" sz="2400" dirty="0" smtClean="0"/>
          </a:p>
          <a:p>
            <a:r>
              <a:rPr lang="en-US" sz="2400" dirty="0" smtClean="0"/>
              <a:t> Interruption is immediately proximal to the renal veins and then it  continues as a dilated </a:t>
            </a:r>
            <a:r>
              <a:rPr lang="en-US" sz="2400" dirty="0" err="1" smtClean="0"/>
              <a:t>azygos</a:t>
            </a:r>
            <a:r>
              <a:rPr lang="en-US" sz="2400" dirty="0" smtClean="0"/>
              <a:t> vein that enters the thorax to the right of the aorta, and connects to a right superior vena cava.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Interruped</a:t>
            </a:r>
            <a:r>
              <a:rPr lang="en-US" sz="2400" dirty="0" smtClean="0"/>
              <a:t> IVC is associated with Visceral </a:t>
            </a:r>
            <a:r>
              <a:rPr lang="en-US" sz="2400" dirty="0" err="1" smtClean="0"/>
              <a:t>heterotaxy</a:t>
            </a:r>
            <a:r>
              <a:rPr lang="en-US" sz="2400" dirty="0" smtClean="0"/>
              <a:t> with </a:t>
            </a:r>
            <a:r>
              <a:rPr lang="en-US" sz="2400" dirty="0" err="1" smtClean="0"/>
              <a:t>polysplenia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9868" y="709469"/>
            <a:ext cx="432435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666181" y="1699491"/>
            <a:ext cx="905163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7784" y="314035"/>
            <a:ext cx="6751780" cy="626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C:\Users\DELL\AppData\Local\Packages\Microsoft.Windows.Photos_8wekyb3d8bbwe\TempState\ShareServiceTempFolder\Coronary-sinus-anomaly-with-stenosis-of-right-atrial-ostium-and-coexisting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5127" y="898085"/>
            <a:ext cx="4507295" cy="47822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0410" y="165505"/>
            <a:ext cx="11786099" cy="663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5065" r="270" b="71653"/>
          <a:stretch>
            <a:fillRect/>
          </a:stretch>
        </p:blipFill>
        <p:spPr bwMode="auto">
          <a:xfrm>
            <a:off x="157018" y="369454"/>
            <a:ext cx="5190837" cy="1716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t="3778" r="23188"/>
          <a:stretch>
            <a:fillRect/>
          </a:stretch>
        </p:blipFill>
        <p:spPr bwMode="auto">
          <a:xfrm>
            <a:off x="1303431" y="2429164"/>
            <a:ext cx="8228497" cy="286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881" y="5296621"/>
            <a:ext cx="10807565" cy="86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44945" y="5218546"/>
            <a:ext cx="6280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942109" y="5878946"/>
            <a:ext cx="104463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 t="47367" r="7666"/>
          <a:stretch>
            <a:fillRect/>
          </a:stretch>
        </p:blipFill>
        <p:spPr bwMode="auto">
          <a:xfrm>
            <a:off x="6205392" y="618836"/>
            <a:ext cx="5450898" cy="1312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6498" y="218098"/>
            <a:ext cx="5359494" cy="66011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Unroofed Coronary Sinus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564" y="1154543"/>
            <a:ext cx="8423564" cy="551410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Fenestrations or </a:t>
            </a:r>
            <a:r>
              <a:rPr lang="en-US" dirty="0" err="1" smtClean="0"/>
              <a:t>Unroofing</a:t>
            </a:r>
            <a:r>
              <a:rPr lang="en-US" dirty="0" smtClean="0"/>
              <a:t> of CS will establish a connection between LA to CS.</a:t>
            </a:r>
          </a:p>
          <a:p>
            <a:endParaRPr lang="en-US" dirty="0" smtClean="0"/>
          </a:p>
          <a:p>
            <a:r>
              <a:rPr lang="en-US" dirty="0" smtClean="0"/>
              <a:t>Blood will flow from </a:t>
            </a:r>
            <a:r>
              <a:rPr lang="en-US" dirty="0" smtClean="0">
                <a:solidFill>
                  <a:srgbClr val="FF0000"/>
                </a:solidFill>
              </a:rPr>
              <a:t>LA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CSRA</a:t>
            </a:r>
            <a:r>
              <a:rPr lang="en-US" dirty="0" smtClean="0">
                <a:sym typeface="Wingdings" pitchFamily="2" charset="2"/>
              </a:rPr>
              <a:t>.  [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Left Right Shunt</a:t>
            </a:r>
            <a:r>
              <a:rPr lang="en-US" dirty="0" smtClean="0">
                <a:sym typeface="Wingdings" pitchFamily="2" charset="2"/>
              </a:rPr>
              <a:t>].</a:t>
            </a:r>
          </a:p>
          <a:p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Most often, this defect is associated with Left superior </a:t>
            </a:r>
            <a:r>
              <a:rPr lang="en-US" dirty="0" err="1" smtClean="0">
                <a:sym typeface="Wingdings" pitchFamily="2" charset="2"/>
              </a:rPr>
              <a:t>venacava</a:t>
            </a:r>
            <a:r>
              <a:rPr lang="en-US" dirty="0" smtClean="0">
                <a:sym typeface="Wingdings" pitchFamily="2" charset="2"/>
              </a:rPr>
              <a:t>.</a:t>
            </a:r>
          </a:p>
          <a:p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Drainage of LSVCLA will result in </a:t>
            </a:r>
            <a:r>
              <a:rPr lang="en-US" dirty="0" err="1" smtClean="0">
                <a:sym typeface="Wingdings" pitchFamily="2" charset="2"/>
              </a:rPr>
              <a:t>admixtureCyanocis</a:t>
            </a:r>
            <a:r>
              <a:rPr lang="en-US" dirty="0" smtClean="0">
                <a:sym typeface="Wingdings" pitchFamily="2" charset="2"/>
              </a:rPr>
              <a:t> .</a:t>
            </a:r>
          </a:p>
          <a:p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LSVCLACSRA </a:t>
            </a:r>
          </a:p>
          <a:p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This is a rare situation were there is </a:t>
            </a:r>
            <a:r>
              <a:rPr lang="en-US" dirty="0" err="1" smtClean="0">
                <a:sym typeface="Wingdings" pitchFamily="2" charset="2"/>
              </a:rPr>
              <a:t>cyanocic</a:t>
            </a:r>
            <a:r>
              <a:rPr lang="en-US" dirty="0" smtClean="0">
                <a:sym typeface="Wingdings" pitchFamily="2" charset="2"/>
              </a:rPr>
              <a:t> with a left to right shunt.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75750" y="0"/>
            <a:ext cx="2776104" cy="222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12471_2014_533_Fig1_HTM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9124" y="4350326"/>
            <a:ext cx="2644113" cy="2507673"/>
          </a:xfrm>
          <a:prstGeom prst="rect">
            <a:avLst/>
          </a:prstGeom>
        </p:spPr>
      </p:pic>
      <p:pic>
        <p:nvPicPr>
          <p:cNvPr id="6" name="Picture 5" descr="photo_2024-05-05_11-21-24.jpg"/>
          <p:cNvPicPr>
            <a:picLocks noChangeAspect="1"/>
          </p:cNvPicPr>
          <p:nvPr/>
        </p:nvPicPr>
        <p:blipFill>
          <a:blip r:embed="rId4"/>
          <a:srcRect l="3012" t="35017" r="-281" b="32525"/>
          <a:stretch>
            <a:fillRect/>
          </a:stretch>
        </p:blipFill>
        <p:spPr>
          <a:xfrm>
            <a:off x="9227128" y="2189017"/>
            <a:ext cx="2690427" cy="1995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03199"/>
            <a:ext cx="6253019" cy="803564"/>
          </a:xfrm>
        </p:spPr>
        <p:txBody>
          <a:bodyPr>
            <a:normAutofit/>
          </a:bodyPr>
          <a:lstStyle/>
          <a:p>
            <a:r>
              <a:rPr lang="en-US" dirty="0" smtClean="0"/>
              <a:t>   </a:t>
            </a:r>
            <a:r>
              <a:rPr lang="en-US" sz="3600" dirty="0" smtClean="0"/>
              <a:t>Coronary Sinus Orifice </a:t>
            </a:r>
            <a:r>
              <a:rPr lang="en-US" sz="3600" dirty="0" err="1" smtClean="0"/>
              <a:t>Atresia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54042" y="1443157"/>
            <a:ext cx="6604867" cy="329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1810" y="4914755"/>
            <a:ext cx="9858372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348510" y="5043054"/>
            <a:ext cx="11453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24036" y="5925127"/>
            <a:ext cx="647007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34655" y="6276109"/>
            <a:ext cx="2867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67055" y="110837"/>
            <a:ext cx="5421745" cy="110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25762" y="345714"/>
            <a:ext cx="6412347" cy="1651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4918" y="2450523"/>
            <a:ext cx="3480001" cy="2324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2509" y="2659640"/>
            <a:ext cx="2724728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043710" y="5116945"/>
            <a:ext cx="9079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(E) PLSVC and </a:t>
            </a:r>
            <a:r>
              <a:rPr lang="en-US" sz="2000" dirty="0" err="1" smtClean="0"/>
              <a:t>atrial</a:t>
            </a:r>
            <a:r>
              <a:rPr lang="en-US" sz="2000" dirty="0" smtClean="0"/>
              <a:t> </a:t>
            </a:r>
            <a:r>
              <a:rPr lang="en-US" sz="2000" dirty="0" err="1" smtClean="0"/>
              <a:t>septal</a:t>
            </a:r>
            <a:r>
              <a:rPr lang="en-US" sz="2000" dirty="0" smtClean="0"/>
              <a:t> defect. (F) PLSVC and a variety of persistent common </a:t>
            </a:r>
            <a:r>
              <a:rPr lang="en-US" sz="2000" dirty="0" err="1" smtClean="0"/>
              <a:t>atrioventricular</a:t>
            </a:r>
            <a:r>
              <a:rPr lang="en-US" sz="2000" dirty="0" smtClean="0"/>
              <a:t> canals. The </a:t>
            </a:r>
            <a:r>
              <a:rPr lang="en-US" sz="2000" dirty="0" err="1" smtClean="0"/>
              <a:t>atrial</a:t>
            </a:r>
            <a:r>
              <a:rPr lang="en-US" sz="2000" dirty="0" smtClean="0"/>
              <a:t> </a:t>
            </a:r>
            <a:r>
              <a:rPr lang="en-US" sz="2000" dirty="0" err="1" smtClean="0"/>
              <a:t>septal</a:t>
            </a:r>
            <a:r>
              <a:rPr lang="en-US" sz="2000" dirty="0" smtClean="0"/>
              <a:t> defect involves the entire lowermost portion.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693" y="243827"/>
            <a:ext cx="5917164" cy="903839"/>
          </a:xfrm>
        </p:spPr>
        <p:txBody>
          <a:bodyPr>
            <a:normAutofit/>
          </a:bodyPr>
          <a:lstStyle/>
          <a:p>
            <a:r>
              <a:rPr lang="en-US" dirty="0"/>
              <a:t>     </a:t>
            </a:r>
            <a:r>
              <a:rPr lang="en-US" dirty="0" smtClean="0"/>
              <a:t>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364" y="2030898"/>
            <a:ext cx="7773955" cy="4351338"/>
          </a:xfrm>
        </p:spPr>
        <p:txBody>
          <a:bodyPr>
            <a:normAutofit fontScale="82500" lnSpcReduction="10000"/>
          </a:bodyPr>
          <a:lstStyle/>
          <a:p>
            <a:r>
              <a:rPr lang="en-US" dirty="0"/>
              <a:t>Raw material:  </a:t>
            </a:r>
            <a:r>
              <a:rPr lang="en-US" dirty="0" smtClean="0"/>
              <a:t>3 Primitive </a:t>
            </a:r>
            <a:r>
              <a:rPr lang="en-US" dirty="0"/>
              <a:t>veins in the embryo on either side</a:t>
            </a:r>
          </a:p>
          <a:p>
            <a:endParaRPr lang="en-US" dirty="0"/>
          </a:p>
          <a:p>
            <a:r>
              <a:rPr lang="en-US" dirty="0"/>
              <a:t>1)From </a:t>
            </a:r>
            <a:r>
              <a:rPr lang="en-US" dirty="0" err="1"/>
              <a:t>Placenta:</a:t>
            </a:r>
            <a:r>
              <a:rPr lang="en-US" dirty="0" err="1">
                <a:solidFill>
                  <a:srgbClr val="FF0000"/>
                </a:solidFill>
              </a:rPr>
              <a:t>Umblical</a:t>
            </a:r>
            <a:r>
              <a:rPr lang="en-US" dirty="0">
                <a:solidFill>
                  <a:srgbClr val="FF0000"/>
                </a:solidFill>
              </a:rPr>
              <a:t> veins</a:t>
            </a:r>
            <a:r>
              <a:rPr lang="en-US" dirty="0"/>
              <a:t>--(oxygenated blood)</a:t>
            </a:r>
          </a:p>
          <a:p>
            <a:endParaRPr lang="en-US" dirty="0"/>
          </a:p>
          <a:p>
            <a:r>
              <a:rPr lang="en-US" dirty="0"/>
              <a:t>2)From </a:t>
            </a:r>
            <a:r>
              <a:rPr lang="en-US" dirty="0" err="1"/>
              <a:t>Yolksac</a:t>
            </a:r>
            <a:r>
              <a:rPr lang="en-US" dirty="0"/>
              <a:t> (Future Gut) of embryo: </a:t>
            </a:r>
            <a:r>
              <a:rPr lang="en-US" dirty="0" err="1">
                <a:solidFill>
                  <a:srgbClr val="FF0000"/>
                </a:solidFill>
              </a:rPr>
              <a:t>Vitelline</a:t>
            </a:r>
            <a:r>
              <a:rPr lang="en-US" dirty="0">
                <a:solidFill>
                  <a:srgbClr val="FF0000"/>
                </a:solidFill>
              </a:rPr>
              <a:t> veins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                                              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Omphalomesenteric</a:t>
            </a:r>
            <a:r>
              <a:rPr lang="en-US" dirty="0">
                <a:solidFill>
                  <a:schemeClr val="tx1"/>
                </a:solidFill>
              </a:rPr>
              <a:t> vein)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3)From the body wall of embryo: </a:t>
            </a:r>
            <a:r>
              <a:rPr lang="en-US" dirty="0">
                <a:solidFill>
                  <a:srgbClr val="FF0000"/>
                </a:solidFill>
              </a:rPr>
              <a:t>Common cardinal </a:t>
            </a:r>
            <a:r>
              <a:rPr lang="en-US" dirty="0" smtClean="0">
                <a:solidFill>
                  <a:srgbClr val="FF0000"/>
                </a:solidFill>
              </a:rPr>
              <a:t>veins-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 Box 4"/>
          <p:cNvSpPr txBox="1"/>
          <p:nvPr/>
        </p:nvSpPr>
        <p:spPr>
          <a:xfrm>
            <a:off x="7905621" y="3402265"/>
            <a:ext cx="2590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ym typeface="+mn-ea"/>
              </a:rPr>
              <a:t>Form Visceral veins</a:t>
            </a:r>
          </a:p>
        </p:txBody>
      </p:sp>
      <p:sp>
        <p:nvSpPr>
          <p:cNvPr id="7" name="Right Brace 6"/>
          <p:cNvSpPr/>
          <p:nvPr/>
        </p:nvSpPr>
        <p:spPr>
          <a:xfrm>
            <a:off x="7179012" y="2880086"/>
            <a:ext cx="739140" cy="148663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697" y="50329"/>
            <a:ext cx="4077479" cy="30667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64489" y="5411755"/>
            <a:ext cx="2929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Form somatic veins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944" y="449101"/>
            <a:ext cx="10515600" cy="835601"/>
          </a:xfrm>
        </p:spPr>
        <p:txBody>
          <a:bodyPr/>
          <a:lstStyle/>
          <a:p>
            <a:r>
              <a:rPr lang="en-US" dirty="0" smtClean="0"/>
              <a:t>              Venous drainage of heart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993" y="1842750"/>
            <a:ext cx="5609253" cy="21040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Topographic Classification</a:t>
            </a:r>
          </a:p>
          <a:p>
            <a:pPr>
              <a:buNone/>
            </a:pPr>
            <a:r>
              <a:rPr lang="en-US" dirty="0" smtClean="0"/>
              <a:t>1) Coronary sinus and its tributaries</a:t>
            </a:r>
          </a:p>
          <a:p>
            <a:pPr>
              <a:buNone/>
            </a:pPr>
            <a:r>
              <a:rPr lang="en-US" dirty="0" smtClean="0"/>
              <a:t>2) Anterior cardiac veins</a:t>
            </a:r>
          </a:p>
          <a:p>
            <a:pPr>
              <a:buNone/>
            </a:pPr>
            <a:r>
              <a:rPr lang="en-US" dirty="0" smtClean="0"/>
              <a:t>3) </a:t>
            </a:r>
            <a:r>
              <a:rPr lang="en-US" dirty="0" err="1" smtClean="0"/>
              <a:t>Thebesian</a:t>
            </a:r>
            <a:r>
              <a:rPr lang="en-US" dirty="0" smtClean="0"/>
              <a:t> veins.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55567" y="2860692"/>
            <a:ext cx="5297877" cy="3587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531" y="1810138"/>
            <a:ext cx="10515600" cy="4908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                               1)Greater Cardiac venous system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Coronary sinus and its tributaries                  Anterior cardiac Veins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            </a:t>
            </a:r>
          </a:p>
          <a:p>
            <a:pPr>
              <a:buNone/>
            </a:pPr>
            <a:r>
              <a:rPr lang="en-US" dirty="0" smtClean="0"/>
              <a:t>                                  2)Lesser  Cardiac venous system</a:t>
            </a:r>
          </a:p>
          <a:p>
            <a:pPr>
              <a:buNone/>
            </a:pPr>
            <a:r>
              <a:rPr lang="en-US" dirty="0" smtClean="0"/>
              <a:t>                                               </a:t>
            </a:r>
            <a:r>
              <a:rPr lang="en-US" dirty="0" smtClean="0">
                <a:solidFill>
                  <a:srgbClr val="FF0000"/>
                </a:solidFill>
              </a:rPr>
              <a:t>THEBESIAN VESSELS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6516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MODERN SYSTEM OF CLASSIFYING CORNARY VENOUS SYSTEM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Left Brace 5"/>
          <p:cNvSpPr/>
          <p:nvPr/>
        </p:nvSpPr>
        <p:spPr>
          <a:xfrm rot="5400000">
            <a:off x="5782650" y="-506184"/>
            <a:ext cx="405884" cy="6092893"/>
          </a:xfrm>
          <a:prstGeom prst="leftBrac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441" y="131860"/>
            <a:ext cx="10515600" cy="969153"/>
          </a:xfrm>
        </p:spPr>
        <p:txBody>
          <a:bodyPr/>
          <a:lstStyle/>
          <a:p>
            <a:r>
              <a:rPr lang="en-US" dirty="0" smtClean="0"/>
              <a:t>Greater Cardiac venous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6327"/>
            <a:ext cx="10515600" cy="5010636"/>
          </a:xfrm>
        </p:spPr>
        <p:txBody>
          <a:bodyPr>
            <a:normAutofit/>
          </a:bodyPr>
          <a:lstStyle/>
          <a:p>
            <a:r>
              <a:rPr lang="en-US" dirty="0" smtClean="0"/>
              <a:t>These are large venous vessels</a:t>
            </a:r>
          </a:p>
          <a:p>
            <a:endParaRPr lang="en-US" dirty="0" smtClean="0"/>
          </a:p>
          <a:p>
            <a:r>
              <a:rPr lang="en-US" dirty="0" smtClean="0"/>
              <a:t>They drain the sub </a:t>
            </a:r>
            <a:r>
              <a:rPr lang="en-US" dirty="0" err="1" smtClean="0"/>
              <a:t>epicardial</a:t>
            </a:r>
            <a:r>
              <a:rPr lang="en-US" dirty="0" smtClean="0"/>
              <a:t> myocardium</a:t>
            </a:r>
          </a:p>
          <a:p>
            <a:endParaRPr lang="en-US" dirty="0" smtClean="0"/>
          </a:p>
          <a:p>
            <a:r>
              <a:rPr lang="en-US" dirty="0" smtClean="0"/>
              <a:t>They travel along the </a:t>
            </a:r>
            <a:r>
              <a:rPr lang="en-US" dirty="0" err="1" smtClean="0"/>
              <a:t>atrioventricular</a:t>
            </a:r>
            <a:r>
              <a:rPr lang="en-US" dirty="0" smtClean="0"/>
              <a:t> and  </a:t>
            </a:r>
            <a:r>
              <a:rPr lang="en-US" dirty="0" err="1" smtClean="0"/>
              <a:t>interventricular</a:t>
            </a:r>
            <a:r>
              <a:rPr lang="en-US" dirty="0" smtClean="0"/>
              <a:t> grooves</a:t>
            </a:r>
          </a:p>
          <a:p>
            <a:endParaRPr lang="en-US" dirty="0" smtClean="0"/>
          </a:p>
          <a:p>
            <a:r>
              <a:rPr lang="en-US" dirty="0" smtClean="0"/>
              <a:t>They have venous valves are located at the venous </a:t>
            </a:r>
            <a:r>
              <a:rPr lang="en-US" dirty="0" err="1" smtClean="0"/>
              <a:t>ostium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They ultimately drain into RA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772" y="335903"/>
            <a:ext cx="10515600" cy="905069"/>
          </a:xfrm>
        </p:spPr>
        <p:txBody>
          <a:bodyPr/>
          <a:lstStyle/>
          <a:p>
            <a:r>
              <a:rPr lang="en-US" dirty="0" smtClean="0"/>
              <a:t>Lesser Cardiac Venous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3555" y="2090057"/>
            <a:ext cx="10515600" cy="3387012"/>
          </a:xfrm>
        </p:spPr>
        <p:txBody>
          <a:bodyPr>
            <a:normAutofit/>
          </a:bodyPr>
          <a:lstStyle/>
          <a:p>
            <a:r>
              <a:rPr lang="en-US" dirty="0" smtClean="0"/>
              <a:t>This system is made up of </a:t>
            </a:r>
            <a:r>
              <a:rPr lang="en-US" dirty="0" err="1" smtClean="0"/>
              <a:t>Thebesian</a:t>
            </a:r>
            <a:r>
              <a:rPr lang="en-US" dirty="0" smtClean="0"/>
              <a:t> vessels.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They are responsible for the drainage  of the deoxygenated venous blood from  sub </a:t>
            </a:r>
            <a:r>
              <a:rPr lang="en-US" dirty="0" err="1" smtClean="0"/>
              <a:t>endocardial</a:t>
            </a:r>
            <a:r>
              <a:rPr lang="en-US" dirty="0" smtClean="0"/>
              <a:t> and intramural myocardium.</a:t>
            </a:r>
          </a:p>
          <a:p>
            <a:endParaRPr lang="en-US" dirty="0" smtClean="0"/>
          </a:p>
          <a:p>
            <a:r>
              <a:rPr lang="en-US" dirty="0" smtClean="0"/>
              <a:t>They directly drain into any one of the 4 cardiac chambers.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A4647B0-458D-789C-9E85-E21CB0AB4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289" y="229098"/>
            <a:ext cx="7110380" cy="6069065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IN" sz="2400" dirty="0"/>
              <a:t>Four types of Thebesian veins have been described;</a:t>
            </a:r>
          </a:p>
          <a:p>
            <a:endParaRPr lang="en-IN" sz="2400" dirty="0"/>
          </a:p>
          <a:p>
            <a:pPr marL="914400" lvl="1" indent="-457200">
              <a:buFont typeface="+mj-lt"/>
              <a:buAutoNum type="arabicPeriod"/>
            </a:pPr>
            <a:r>
              <a:rPr lang="en-IN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N" dirty="0" err="1" smtClean="0"/>
              <a:t>Venoluminal:drain</a:t>
            </a:r>
            <a:r>
              <a:rPr lang="en-IN" dirty="0" smtClean="0"/>
              <a:t> </a:t>
            </a:r>
            <a:r>
              <a:rPr lang="en-IN" dirty="0"/>
              <a:t>directly into the cardiac </a:t>
            </a:r>
            <a:r>
              <a:rPr lang="en-IN" dirty="0" smtClean="0"/>
              <a:t>chambers</a:t>
            </a:r>
          </a:p>
          <a:p>
            <a:pPr marL="914400" lvl="1" indent="-457200">
              <a:buFont typeface="+mj-lt"/>
              <a:buAutoNum type="arabicPeriod"/>
            </a:pPr>
            <a:endParaRPr lang="en-IN" dirty="0"/>
          </a:p>
          <a:p>
            <a:pPr marL="914400" lvl="1" indent="-457200">
              <a:buFont typeface="+mj-lt"/>
              <a:buAutoNum type="arabicPeriod"/>
            </a:pPr>
            <a:r>
              <a:rPr lang="en-IN" dirty="0" err="1" smtClean="0"/>
              <a:t>Venosinusoidal:drain</a:t>
            </a:r>
            <a:r>
              <a:rPr lang="en-IN" dirty="0" smtClean="0"/>
              <a:t> </a:t>
            </a:r>
            <a:r>
              <a:rPr lang="en-IN" dirty="0"/>
              <a:t>into subendocardial sinusoids (which, in turn, drain into the cardiac chambers</a:t>
            </a:r>
            <a:r>
              <a:rPr lang="en-IN" dirty="0" smtClean="0"/>
              <a:t>)</a:t>
            </a:r>
          </a:p>
          <a:p>
            <a:pPr marL="914400" lvl="1" indent="-457200">
              <a:buFont typeface="+mj-lt"/>
              <a:buAutoNum type="arabicPeriod"/>
            </a:pPr>
            <a:endParaRPr lang="en-IN" dirty="0"/>
          </a:p>
          <a:p>
            <a:pPr marL="914400" lvl="1" indent="-457200">
              <a:buFont typeface="+mj-lt"/>
              <a:buAutoNum type="arabicPeriod"/>
            </a:pPr>
            <a:r>
              <a:rPr lang="en-IN" dirty="0" err="1" smtClean="0"/>
              <a:t>Arterioluminal:connect</a:t>
            </a:r>
            <a:r>
              <a:rPr lang="en-IN" dirty="0" smtClean="0"/>
              <a:t> </a:t>
            </a:r>
            <a:r>
              <a:rPr lang="en-IN" dirty="0"/>
              <a:t>small arteries and arterioles directly with the cardiac </a:t>
            </a:r>
            <a:r>
              <a:rPr lang="en-IN" dirty="0" smtClean="0"/>
              <a:t>chambers</a:t>
            </a:r>
          </a:p>
          <a:p>
            <a:pPr marL="914400" lvl="1" indent="-457200">
              <a:buFont typeface="+mj-lt"/>
              <a:buAutoNum type="arabicPeriod"/>
            </a:pPr>
            <a:endParaRPr lang="en-IN" dirty="0"/>
          </a:p>
          <a:p>
            <a:pPr marL="914400" lvl="1" indent="-457200">
              <a:buFont typeface="+mj-lt"/>
              <a:buAutoNum type="arabicPeriod"/>
            </a:pPr>
            <a:r>
              <a:rPr lang="en-IN" dirty="0" err="1" smtClean="0"/>
              <a:t>Arteriosinusoidal:connect</a:t>
            </a:r>
            <a:r>
              <a:rPr lang="en-IN" dirty="0" smtClean="0"/>
              <a:t> </a:t>
            </a:r>
            <a:r>
              <a:rPr lang="en-IN" dirty="0"/>
              <a:t>thin arteries or arterioles with subendocardial sinusoidal </a:t>
            </a:r>
            <a:r>
              <a:rPr lang="en-IN" dirty="0" smtClean="0"/>
              <a:t>spaces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9C04AC5-A071-A5AB-6D6B-0A90C8407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116" y="1825625"/>
            <a:ext cx="4956173" cy="45620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6491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772" y="169183"/>
            <a:ext cx="6971522" cy="1015806"/>
          </a:xfrm>
        </p:spPr>
        <p:txBody>
          <a:bodyPr/>
          <a:lstStyle/>
          <a:p>
            <a:r>
              <a:rPr lang="en-US" dirty="0" smtClean="0"/>
              <a:t>Tributaries of Coronary sinus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058" y="1212979"/>
            <a:ext cx="10515600" cy="50386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1.Great Cardiac Vein(</a:t>
            </a:r>
            <a:r>
              <a:rPr lang="en-US" sz="2400" dirty="0" err="1" smtClean="0"/>
              <a:t>V.Cordis</a:t>
            </a:r>
            <a:r>
              <a:rPr lang="en-US" sz="2400" dirty="0" smtClean="0"/>
              <a:t> Magna/Left Coronary Vein)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2.Small Cardiac Vein (</a:t>
            </a:r>
            <a:r>
              <a:rPr lang="en-US" sz="2400" dirty="0" err="1" smtClean="0"/>
              <a:t>V.Cordis</a:t>
            </a:r>
            <a:r>
              <a:rPr lang="en-US" sz="2400" dirty="0" smtClean="0"/>
              <a:t> </a:t>
            </a:r>
            <a:r>
              <a:rPr lang="en-US" sz="2400" dirty="0" err="1" smtClean="0"/>
              <a:t>Parva</a:t>
            </a:r>
            <a:r>
              <a:rPr lang="en-US" sz="2400" dirty="0" smtClean="0"/>
              <a:t>/</a:t>
            </a:r>
            <a:r>
              <a:rPr lang="en-US" sz="2400" dirty="0" err="1" smtClean="0"/>
              <a:t>Righ</a:t>
            </a:r>
            <a:r>
              <a:rPr lang="en-US" sz="2400" dirty="0" smtClean="0"/>
              <a:t> Coronary vein)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3.Middle cardiac Vein (</a:t>
            </a:r>
            <a:r>
              <a:rPr lang="en-US" sz="2400" dirty="0" err="1" smtClean="0"/>
              <a:t>V.Cordis</a:t>
            </a:r>
            <a:r>
              <a:rPr lang="en-US" sz="2400" dirty="0" smtClean="0"/>
              <a:t> Media)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4.Posterior vein of left ventricle (</a:t>
            </a:r>
            <a:r>
              <a:rPr lang="en-US" sz="2400" dirty="0" err="1" smtClean="0"/>
              <a:t>V.Ventriculi</a:t>
            </a:r>
            <a:r>
              <a:rPr lang="en-US" sz="2400" dirty="0" smtClean="0"/>
              <a:t> </a:t>
            </a:r>
            <a:r>
              <a:rPr lang="en-US" sz="2400" dirty="0" err="1" smtClean="0"/>
              <a:t>sinistri</a:t>
            </a:r>
            <a:r>
              <a:rPr lang="en-US" sz="2400" dirty="0" smtClean="0"/>
              <a:t>)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5.Oblique vein of Marshall (Oblique vein of left atrium)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6.Right Marginal vein.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C3A9A7F5-9B22-12B9-1DB6-DA3FC0563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232" y="1250302"/>
            <a:ext cx="4708104" cy="4273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927" y="146114"/>
            <a:ext cx="11747240" cy="671188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 Great Cardiac Vein: It runs in the anterior IV groove (</a:t>
            </a:r>
            <a:r>
              <a:rPr lang="en-US" dirty="0" smtClean="0">
                <a:solidFill>
                  <a:srgbClr val="FF0000"/>
                </a:solidFill>
              </a:rPr>
              <a:t>Accompany LAD</a:t>
            </a:r>
            <a:r>
              <a:rPr lang="en-US" dirty="0" smtClean="0"/>
              <a:t>), then it winds around the left heart border to enter left posterior AV groove (</a:t>
            </a:r>
            <a:r>
              <a:rPr lang="en-US" dirty="0" smtClean="0">
                <a:solidFill>
                  <a:srgbClr val="FF0000"/>
                </a:solidFill>
              </a:rPr>
              <a:t>Accompany </a:t>
            </a:r>
            <a:r>
              <a:rPr lang="en-US" dirty="0" err="1" smtClean="0">
                <a:solidFill>
                  <a:srgbClr val="FF0000"/>
                </a:solidFill>
              </a:rPr>
              <a:t>Lcx</a:t>
            </a:r>
            <a:r>
              <a:rPr lang="en-US" dirty="0" smtClean="0"/>
              <a:t>) to end in the left end of CS.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Right Marginal vein: Run along the inferior boarder of heart(</a:t>
            </a:r>
            <a:r>
              <a:rPr lang="en-US" dirty="0" smtClean="0">
                <a:solidFill>
                  <a:srgbClr val="FF0000"/>
                </a:solidFill>
              </a:rPr>
              <a:t>Accompany </a:t>
            </a:r>
            <a:r>
              <a:rPr lang="en-US" dirty="0" err="1" smtClean="0">
                <a:solidFill>
                  <a:srgbClr val="FF0000"/>
                </a:solidFill>
              </a:rPr>
              <a:t>Rt</a:t>
            </a:r>
            <a:r>
              <a:rPr lang="en-US" dirty="0" smtClean="0">
                <a:solidFill>
                  <a:srgbClr val="FF0000"/>
                </a:solidFill>
              </a:rPr>
              <a:t> Marginal </a:t>
            </a:r>
            <a:r>
              <a:rPr lang="en-US" dirty="0" err="1" smtClean="0">
                <a:solidFill>
                  <a:srgbClr val="FF0000"/>
                </a:solidFill>
              </a:rPr>
              <a:t>Ar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It then winds around the inferior boarder to enter </a:t>
            </a:r>
            <a:r>
              <a:rPr lang="en-US" dirty="0" err="1" smtClean="0"/>
              <a:t>Rt</a:t>
            </a:r>
            <a:r>
              <a:rPr lang="en-US" dirty="0" smtClean="0"/>
              <a:t> posterior AV groove and continues as Small cardiac Vein (</a:t>
            </a:r>
            <a:r>
              <a:rPr lang="en-US" dirty="0" smtClean="0">
                <a:solidFill>
                  <a:srgbClr val="FF0000"/>
                </a:solidFill>
              </a:rPr>
              <a:t>accompany RCA</a:t>
            </a:r>
            <a:r>
              <a:rPr lang="en-US" dirty="0" smtClean="0"/>
              <a:t>) and ends in right end of CS.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>
            <a:off x="4124131" y="5103846"/>
            <a:ext cx="354563" cy="6718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99582" y="1408923"/>
            <a:ext cx="5890073" cy="3029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265" y="1259258"/>
            <a:ext cx="5579705" cy="3163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048" y="127454"/>
            <a:ext cx="11198290" cy="5900122"/>
          </a:xfrm>
        </p:spPr>
        <p:txBody>
          <a:bodyPr/>
          <a:lstStyle/>
          <a:p>
            <a:r>
              <a:rPr lang="en-US" sz="2400" dirty="0" smtClean="0"/>
              <a:t>Left Marginal vein: Runs along with the Left marginal branch of </a:t>
            </a:r>
            <a:r>
              <a:rPr lang="en-US" sz="2400" dirty="0" err="1" smtClean="0"/>
              <a:t>Lcx</a:t>
            </a:r>
            <a:r>
              <a:rPr lang="en-US" sz="2400" dirty="0" smtClean="0"/>
              <a:t>, and it  ends in Great Cardiac Vein.</a:t>
            </a:r>
          </a:p>
          <a:p>
            <a:endParaRPr lang="en-US" sz="2400" dirty="0" smtClean="0"/>
          </a:p>
          <a:p>
            <a:r>
              <a:rPr lang="en-US" sz="2400" dirty="0" smtClean="0"/>
              <a:t>Middle Cardiac Vein: Runs in the Posterior IV groove (</a:t>
            </a:r>
            <a:r>
              <a:rPr lang="en-US" sz="2400" dirty="0" smtClean="0">
                <a:solidFill>
                  <a:srgbClr val="FF0000"/>
                </a:solidFill>
              </a:rPr>
              <a:t>Accompany PDA</a:t>
            </a:r>
            <a:r>
              <a:rPr lang="en-US" sz="2400" dirty="0" smtClean="0"/>
              <a:t>).</a:t>
            </a:r>
          </a:p>
          <a:p>
            <a:endParaRPr lang="en-US" sz="2400" dirty="0" smtClean="0"/>
          </a:p>
          <a:p>
            <a:r>
              <a:rPr lang="en-US" sz="2400" dirty="0" smtClean="0"/>
              <a:t>Posterior Vein of LV: drain posterior wall of LV, directly end in CS.</a:t>
            </a:r>
          </a:p>
          <a:p>
            <a:endParaRPr lang="en-US" sz="2400" dirty="0" smtClean="0"/>
          </a:p>
          <a:p>
            <a:r>
              <a:rPr lang="en-US" sz="2400" dirty="0" smtClean="0"/>
              <a:t>Oblique Vein of LA: drain the posterior wall of LA.</a:t>
            </a:r>
          </a:p>
          <a:p>
            <a:endParaRPr lang="en-US" dirty="0" smtClean="0"/>
          </a:p>
        </p:txBody>
      </p:sp>
      <p:pic>
        <p:nvPicPr>
          <p:cNvPr id="4" name="Content Placeholder 3"/>
          <p:cNvPicPr>
            <a:picLocks noChangeAspect="1" noChangeArrowheads="1"/>
          </p:cNvPicPr>
          <p:nvPr/>
        </p:nvPicPr>
        <p:blipFill>
          <a:blip r:embed="rId2"/>
          <a:srcRect l="9660" t="1516" r="11167" b="7124"/>
          <a:stretch>
            <a:fillRect/>
          </a:stretch>
        </p:blipFill>
        <p:spPr bwMode="auto">
          <a:xfrm>
            <a:off x="6652728" y="3013789"/>
            <a:ext cx="5327778" cy="370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 l="8217" t="-539" r="6301" b="4371"/>
          <a:stretch>
            <a:fillRect/>
          </a:stretch>
        </p:blipFill>
        <p:spPr bwMode="auto">
          <a:xfrm>
            <a:off x="1026369" y="3685591"/>
            <a:ext cx="3916298" cy="2687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4604"/>
            <a:ext cx="10515600" cy="647544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Anterior Cardiac Veins: These are series of small veins (3 or 4) which run parallel to each other across the surface of right ventricle to directly  open into </a:t>
            </a:r>
            <a:r>
              <a:rPr lang="en-US" dirty="0" smtClean="0">
                <a:solidFill>
                  <a:srgbClr val="FF0000"/>
                </a:solidFill>
              </a:rPr>
              <a:t>anterior wall of the right atrium.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Venae</a:t>
            </a:r>
            <a:r>
              <a:rPr lang="en-US" dirty="0" smtClean="0"/>
              <a:t> </a:t>
            </a:r>
            <a:r>
              <a:rPr lang="en-US" dirty="0" err="1" smtClean="0"/>
              <a:t>cordis</a:t>
            </a:r>
            <a:r>
              <a:rPr lang="en-US" dirty="0" smtClean="0"/>
              <a:t> </a:t>
            </a:r>
            <a:r>
              <a:rPr lang="en-US" dirty="0" err="1" smtClean="0"/>
              <a:t>minimae</a:t>
            </a:r>
            <a:r>
              <a:rPr lang="en-US" dirty="0" smtClean="0"/>
              <a:t> (</a:t>
            </a:r>
            <a:r>
              <a:rPr lang="en-US" dirty="0" err="1" smtClean="0"/>
              <a:t>Thebesian</a:t>
            </a:r>
            <a:r>
              <a:rPr lang="en-US" dirty="0" smtClean="0"/>
              <a:t> veins): These are extremely small veins in the walls of all the four chambers of the heart. </a:t>
            </a:r>
          </a:p>
          <a:p>
            <a:pPr>
              <a:buNone/>
            </a:pPr>
            <a:r>
              <a:rPr lang="en-US" dirty="0" smtClean="0"/>
              <a:t>                    They open directly into the respective chambers.</a:t>
            </a:r>
          </a:p>
          <a:p>
            <a:pPr>
              <a:buNone/>
            </a:pPr>
            <a:r>
              <a:rPr lang="en-US" dirty="0" smtClean="0"/>
              <a:t>                    They are most numerous in the right atrium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9853" y="1390262"/>
            <a:ext cx="5233441" cy="2967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hoto_2024-05-05_21-04-47.jpg"/>
          <p:cNvPicPr>
            <a:picLocks noGrp="1" noChangeAspect="1"/>
          </p:cNvPicPr>
          <p:nvPr>
            <p:ph idx="1"/>
          </p:nvPr>
        </p:nvPicPr>
        <p:blipFill>
          <a:blip r:embed="rId2"/>
          <a:srcRect t="30093" r="125" b="29808"/>
          <a:stretch>
            <a:fillRect/>
          </a:stretch>
        </p:blipFill>
        <p:spPr>
          <a:xfrm>
            <a:off x="6410130" y="849084"/>
            <a:ext cx="5417272" cy="4833259"/>
          </a:xfrm>
        </p:spPr>
      </p:pic>
      <p:pic>
        <p:nvPicPr>
          <p:cNvPr id="3074" name="Picture 2" descr="C:\Users\DELL\Documents\lipids\Heart-supply-with-overview-of-arteries-and-vein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132" y="167952"/>
            <a:ext cx="5532145" cy="64498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7035" y="342900"/>
            <a:ext cx="8868410" cy="6407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94" y="131860"/>
            <a:ext cx="4777274" cy="950492"/>
          </a:xfrm>
        </p:spPr>
        <p:txBody>
          <a:bodyPr/>
          <a:lstStyle/>
          <a:p>
            <a:r>
              <a:rPr lang="en-US" dirty="0" smtClean="0"/>
              <a:t>CORONARY SINUS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52" y="1007706"/>
            <a:ext cx="7036837" cy="5589037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Coronary sinus develops from the left horn of sinus </a:t>
            </a:r>
            <a:r>
              <a:rPr lang="en-US" dirty="0" err="1" smtClean="0"/>
              <a:t>venosus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Situated In the posterior AV grove (posterior coronary </a:t>
            </a:r>
            <a:r>
              <a:rPr lang="en-US" dirty="0" err="1" smtClean="0"/>
              <a:t>sulcus</a:t>
            </a:r>
            <a:r>
              <a:rPr lang="en-US" dirty="0" smtClean="0"/>
              <a:t>).</a:t>
            </a:r>
          </a:p>
          <a:p>
            <a:endParaRPr lang="en-US" dirty="0" smtClean="0"/>
          </a:p>
          <a:p>
            <a:r>
              <a:rPr lang="en-US" dirty="0" smtClean="0"/>
              <a:t>It is formed by the union of Great cardiac vein with the </a:t>
            </a:r>
            <a:r>
              <a:rPr lang="en-US" dirty="0" err="1" smtClean="0"/>
              <a:t>Posterolateral</a:t>
            </a:r>
            <a:r>
              <a:rPr lang="en-US" dirty="0" smtClean="0"/>
              <a:t> vein.</a:t>
            </a:r>
          </a:p>
          <a:p>
            <a:endParaRPr lang="en-US" dirty="0" smtClean="0"/>
          </a:p>
          <a:p>
            <a:r>
              <a:rPr lang="en-US" dirty="0" smtClean="0"/>
              <a:t>The length of the CS can vary  from 3 to 5.5 cm and is dependent on the site of the drainage of the </a:t>
            </a:r>
            <a:r>
              <a:rPr lang="en-US" dirty="0" err="1" smtClean="0"/>
              <a:t>Posterolateral</a:t>
            </a:r>
            <a:r>
              <a:rPr lang="en-US" dirty="0" smtClean="0"/>
              <a:t> vein.</a:t>
            </a:r>
          </a:p>
          <a:p>
            <a:endParaRPr lang="en-US" dirty="0" smtClean="0"/>
          </a:p>
          <a:p>
            <a:r>
              <a:rPr lang="en-US" dirty="0" smtClean="0"/>
              <a:t>It ends at the </a:t>
            </a:r>
            <a:r>
              <a:rPr lang="en-US" dirty="0" err="1" smtClean="0"/>
              <a:t>ostium</a:t>
            </a:r>
            <a:r>
              <a:rPr lang="en-US" dirty="0" smtClean="0"/>
              <a:t> of CS at the RA.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7603" y="277152"/>
            <a:ext cx="4233614" cy="2979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9804" y="3743325"/>
            <a:ext cx="4479367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621" y="373225"/>
            <a:ext cx="8490857" cy="283650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Valve which is situated at the </a:t>
            </a:r>
            <a:r>
              <a:rPr lang="en-US" sz="2400" dirty="0" err="1" smtClean="0"/>
              <a:t>ostium</a:t>
            </a:r>
            <a:r>
              <a:rPr lang="en-US" sz="2400" dirty="0" smtClean="0"/>
              <a:t> of CS is called </a:t>
            </a:r>
            <a:r>
              <a:rPr lang="en-US" sz="2400" dirty="0" err="1" smtClean="0"/>
              <a:t>Thebesian</a:t>
            </a:r>
            <a:r>
              <a:rPr lang="en-US" sz="2400" dirty="0" smtClean="0"/>
              <a:t> Valve.</a:t>
            </a:r>
          </a:p>
          <a:p>
            <a:pPr>
              <a:buNone/>
            </a:pPr>
            <a:r>
              <a:rPr lang="en-US" sz="2400" dirty="0" smtClean="0"/>
              <a:t> </a:t>
            </a:r>
          </a:p>
          <a:p>
            <a:r>
              <a:rPr lang="en-US" sz="2400" dirty="0" err="1" smtClean="0"/>
              <a:t>Ostium</a:t>
            </a:r>
            <a:r>
              <a:rPr lang="en-US" sz="2400" dirty="0" smtClean="0"/>
              <a:t> of CS is 5–15 mm in diameter and is located on the posterior wall of RA , anterior to the Eustachian valve and posterior to the tricuspid annulus.</a:t>
            </a:r>
          </a:p>
          <a:p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5542" y="124210"/>
            <a:ext cx="3613811" cy="246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05274" y="3239898"/>
            <a:ext cx="81549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Histology: Instead of smooth muscles forming the tunics media, it has striated myocardium which is continuous with that of atrium, forming a myocardial sleeve around the vein.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It helps in the transfer of blood from CS to </a:t>
            </a:r>
            <a:r>
              <a:rPr lang="en-US" sz="2400" dirty="0" err="1" smtClean="0"/>
              <a:t>Rt</a:t>
            </a:r>
            <a:r>
              <a:rPr lang="en-US" sz="2400" dirty="0" smtClean="0"/>
              <a:t> atrium by active contraction.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9850" y="3135086"/>
            <a:ext cx="3589403" cy="314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710" y="141191"/>
            <a:ext cx="7008845" cy="819862"/>
          </a:xfrm>
        </p:spPr>
        <p:txBody>
          <a:bodyPr/>
          <a:lstStyle/>
          <a:p>
            <a:r>
              <a:rPr lang="en-US" dirty="0" smtClean="0"/>
              <a:t>CLINICAL IMPORTANCE OF 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86" y="1418253"/>
            <a:ext cx="11551298" cy="4786605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sz="2400" dirty="0" smtClean="0"/>
              <a:t>CS is an </a:t>
            </a:r>
            <a:r>
              <a:rPr lang="en-US" sz="2400" dirty="0" err="1" smtClean="0"/>
              <a:t>electrophysiologically</a:t>
            </a:r>
            <a:r>
              <a:rPr lang="en-US" sz="2400" dirty="0" smtClean="0"/>
              <a:t> active structure. </a:t>
            </a:r>
          </a:p>
          <a:p>
            <a:endParaRPr lang="en-US" sz="2400" dirty="0" smtClean="0"/>
          </a:p>
          <a:p>
            <a:r>
              <a:rPr lang="en-US" sz="2400" dirty="0" smtClean="0"/>
              <a:t>Studies have demonstrated the capability of spontaneous depolarization and slow conduction in the smooth muscle of the CS (inherent automaticity).</a:t>
            </a:r>
          </a:p>
          <a:p>
            <a:endParaRPr lang="en-US" sz="2400" dirty="0" smtClean="0"/>
          </a:p>
          <a:p>
            <a:r>
              <a:rPr lang="en-US" sz="2400" dirty="0" smtClean="0"/>
              <a:t>Active myocardium within the CS may serve either as a source for abnormal automaticity, generating a focal tachycardia or as a part of a reentrant circuit.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CS myocardium may also initiate recurrent </a:t>
            </a:r>
            <a:r>
              <a:rPr lang="en-US" sz="2400" dirty="0" err="1" smtClean="0"/>
              <a:t>atrial</a:t>
            </a:r>
            <a:r>
              <a:rPr lang="en-US" sz="2400" dirty="0" smtClean="0"/>
              <a:t> fibrillation, although the myocardial sleeve around pulmonary veins are more common source.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C2896C64-A9C7-1C46-DB4F-3A2475174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702" y="351386"/>
            <a:ext cx="10515600" cy="613338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IN" b="1" dirty="0" smtClean="0"/>
              <a:t>      Diagnostic and therapeutic uses of CS</a:t>
            </a:r>
          </a:p>
          <a:p>
            <a:endParaRPr lang="en-IN" b="1" dirty="0" smtClean="0"/>
          </a:p>
          <a:p>
            <a:pPr>
              <a:buNone/>
            </a:pPr>
            <a:r>
              <a:rPr lang="en-IN" dirty="0" smtClean="0"/>
              <a:t>      </a:t>
            </a:r>
            <a:r>
              <a:rPr lang="en-IN" dirty="0" err="1" smtClean="0"/>
              <a:t>Canulation</a:t>
            </a:r>
            <a:r>
              <a:rPr lang="en-IN" dirty="0" smtClean="0"/>
              <a:t> of CS is used in</a:t>
            </a:r>
            <a:endParaRPr lang="en-IN" dirty="0"/>
          </a:p>
          <a:p>
            <a:pPr lvl="1">
              <a:buNone/>
            </a:pPr>
            <a:endParaRPr lang="en-IN" dirty="0"/>
          </a:p>
          <a:p>
            <a:pPr lvl="1"/>
            <a:r>
              <a:rPr lang="en-IN" dirty="0"/>
              <a:t>Cardiac resynchronization </a:t>
            </a:r>
            <a:r>
              <a:rPr lang="en-IN" dirty="0" smtClean="0"/>
              <a:t>therapy</a:t>
            </a:r>
            <a:endParaRPr lang="en-IN" dirty="0"/>
          </a:p>
          <a:p>
            <a:pPr lvl="1"/>
            <a:endParaRPr lang="en-IN" dirty="0"/>
          </a:p>
          <a:p>
            <a:pPr lvl="1"/>
            <a:r>
              <a:rPr lang="en-IN" dirty="0"/>
              <a:t> </a:t>
            </a:r>
            <a:r>
              <a:rPr lang="en-IN" dirty="0" smtClean="0"/>
              <a:t>Retrograde </a:t>
            </a:r>
            <a:r>
              <a:rPr lang="en-IN" dirty="0" err="1"/>
              <a:t>cardioplegia</a:t>
            </a:r>
            <a:r>
              <a:rPr lang="en-IN" dirty="0"/>
              <a:t> </a:t>
            </a:r>
            <a:r>
              <a:rPr lang="en-IN" dirty="0" smtClean="0"/>
              <a:t>delivery</a:t>
            </a:r>
            <a:endParaRPr lang="en-IN" dirty="0"/>
          </a:p>
          <a:p>
            <a:pPr marL="457200" lvl="1" indent="0"/>
            <a:endParaRPr lang="en-IN" dirty="0"/>
          </a:p>
          <a:p>
            <a:pPr lvl="1"/>
            <a:r>
              <a:rPr lang="en-IN" dirty="0"/>
              <a:t>Arrhythmia </a:t>
            </a:r>
            <a:r>
              <a:rPr lang="en-IN" dirty="0" smtClean="0"/>
              <a:t>mapping</a:t>
            </a:r>
          </a:p>
          <a:p>
            <a:pPr lvl="1"/>
            <a:endParaRPr lang="en-IN" dirty="0" smtClean="0"/>
          </a:p>
          <a:p>
            <a:pPr lvl="1"/>
            <a:r>
              <a:rPr lang="en-IN" dirty="0" smtClean="0"/>
              <a:t>Catheter ablation of arrhythmias</a:t>
            </a:r>
          </a:p>
          <a:p>
            <a:pPr lvl="1">
              <a:buNone/>
            </a:pPr>
            <a:endParaRPr lang="en-IN" dirty="0"/>
          </a:p>
          <a:p>
            <a:pPr lvl="1"/>
            <a:r>
              <a:rPr lang="en-IN" dirty="0"/>
              <a:t>Percutaneous mitral annuloplasty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225" y="0"/>
            <a:ext cx="7391399" cy="1325563"/>
          </a:xfrm>
        </p:spPr>
        <p:txBody>
          <a:bodyPr/>
          <a:lstStyle/>
          <a:p>
            <a:r>
              <a:rPr lang="en-US" dirty="0" smtClean="0"/>
              <a:t>CORONARY VENOGRAM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387" y="1396417"/>
            <a:ext cx="8081865" cy="501371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Coronary venous circulation can be seen in the </a:t>
            </a:r>
            <a:r>
              <a:rPr lang="en-US" dirty="0" err="1" smtClean="0"/>
              <a:t>Levo</a:t>
            </a:r>
            <a:r>
              <a:rPr lang="en-US" dirty="0" smtClean="0"/>
              <a:t> phase of CAG.</a:t>
            </a:r>
          </a:p>
          <a:p>
            <a:endParaRPr lang="en-US" dirty="0" smtClean="0"/>
          </a:p>
          <a:p>
            <a:r>
              <a:rPr lang="en-US" dirty="0" smtClean="0"/>
              <a:t>Coronary artery </a:t>
            </a:r>
            <a:r>
              <a:rPr lang="en-US" dirty="0" smtClean="0">
                <a:sym typeface="Wingdings" pitchFamily="2" charset="2"/>
              </a:rPr>
              <a:t> Capillary  Veins CS RA</a:t>
            </a:r>
          </a:p>
          <a:p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To get a better visualization of Coronary venous system, balloon occlusion angiography of CS can be done, </a:t>
            </a:r>
            <a:r>
              <a:rPr lang="en-US" dirty="0" err="1" smtClean="0">
                <a:sym typeface="Wingdings" pitchFamily="2" charset="2"/>
              </a:rPr>
              <a:t>canulating</a:t>
            </a:r>
            <a:r>
              <a:rPr lang="en-US" dirty="0" smtClean="0">
                <a:sym typeface="Wingdings" pitchFamily="2" charset="2"/>
              </a:rPr>
              <a:t> CS </a:t>
            </a:r>
            <a:r>
              <a:rPr lang="en-US" dirty="0" err="1" smtClean="0">
                <a:sym typeface="Wingdings" pitchFamily="2" charset="2"/>
              </a:rPr>
              <a:t>retrogradely</a:t>
            </a:r>
            <a:r>
              <a:rPr lang="en-US" dirty="0" smtClean="0">
                <a:sym typeface="Wingdings" pitchFamily="2" charset="2"/>
              </a:rPr>
              <a:t> from RA.</a:t>
            </a:r>
          </a:p>
          <a:p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This is usually done during CRT to </a:t>
            </a:r>
            <a:r>
              <a:rPr lang="en-US" dirty="0" err="1" smtClean="0">
                <a:sym typeface="Wingdings" pitchFamily="2" charset="2"/>
              </a:rPr>
              <a:t>localise</a:t>
            </a:r>
            <a:r>
              <a:rPr lang="en-US" dirty="0" smtClean="0">
                <a:sym typeface="Wingdings" pitchFamily="2" charset="2"/>
              </a:rPr>
              <a:t> a </a:t>
            </a:r>
            <a:r>
              <a:rPr lang="en-US" dirty="0" err="1" smtClean="0">
                <a:sym typeface="Wingdings" pitchFamily="2" charset="2"/>
              </a:rPr>
              <a:t>Posterolateral</a:t>
            </a:r>
            <a:r>
              <a:rPr lang="en-US" dirty="0" smtClean="0">
                <a:sym typeface="Wingdings" pitchFamily="2" charset="2"/>
              </a:rPr>
              <a:t> vein for placing the LV lead.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photo_2024-05-17_20-31-56 (2).jpg"/>
          <p:cNvPicPr>
            <a:picLocks noChangeAspect="1"/>
          </p:cNvPicPr>
          <p:nvPr/>
        </p:nvPicPr>
        <p:blipFill>
          <a:blip r:embed="rId2"/>
          <a:srcRect l="50042" t="13283" r="10406"/>
          <a:stretch>
            <a:fillRect/>
          </a:stretch>
        </p:blipFill>
        <p:spPr>
          <a:xfrm>
            <a:off x="8854750" y="205274"/>
            <a:ext cx="2908041" cy="2869162"/>
          </a:xfrm>
          <a:prstGeom prst="rect">
            <a:avLst/>
          </a:prstGeom>
        </p:spPr>
      </p:pic>
      <p:pic>
        <p:nvPicPr>
          <p:cNvPr id="5" name="Picture 4" descr="photo_2024-05-17_20-31-56 (2).jpg"/>
          <p:cNvPicPr>
            <a:picLocks noChangeAspect="1"/>
          </p:cNvPicPr>
          <p:nvPr/>
        </p:nvPicPr>
        <p:blipFill>
          <a:blip r:embed="rId2"/>
          <a:srcRect l="10025" t="14317" r="49746"/>
          <a:stretch>
            <a:fillRect/>
          </a:stretch>
        </p:blipFill>
        <p:spPr>
          <a:xfrm>
            <a:off x="8733454" y="3387012"/>
            <a:ext cx="2957804" cy="2834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80114" y="643812"/>
            <a:ext cx="7868369" cy="55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photo_2024-05-12_14-11-24 (2).jpg"/>
          <p:cNvPicPr>
            <a:picLocks noChangeAspect="1"/>
          </p:cNvPicPr>
          <p:nvPr/>
        </p:nvPicPr>
        <p:blipFill>
          <a:blip r:embed="rId3"/>
          <a:srcRect l="44330" b="-807"/>
          <a:stretch>
            <a:fillRect/>
          </a:stretch>
        </p:blipFill>
        <p:spPr>
          <a:xfrm>
            <a:off x="198489" y="335903"/>
            <a:ext cx="3885209" cy="2435290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xmlns="" id="{179F92DE-1872-33B1-E6C9-6F962888E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48" y="2958404"/>
            <a:ext cx="3872204" cy="3647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68" y="149291"/>
            <a:ext cx="10989906" cy="5906375"/>
          </a:xfrm>
        </p:spPr>
        <p:txBody>
          <a:bodyPr/>
          <a:lstStyle/>
          <a:p>
            <a:r>
              <a:rPr lang="en-US" dirty="0" smtClean="0"/>
              <a:t>The CS is of interest to the electro physiologist because it provides a useful route for mapping and ablation of left-sided accessory pathways.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 descr="photo_2024-05-12_13-24-45 (3).jpg"/>
          <p:cNvPicPr>
            <a:picLocks noChangeAspect="1"/>
          </p:cNvPicPr>
          <p:nvPr/>
        </p:nvPicPr>
        <p:blipFill>
          <a:blip r:embed="rId3"/>
          <a:srcRect t="32773" r="12460" b="33560"/>
          <a:stretch>
            <a:fillRect/>
          </a:stretch>
        </p:blipFill>
        <p:spPr>
          <a:xfrm>
            <a:off x="0" y="1315617"/>
            <a:ext cx="3602135" cy="1996751"/>
          </a:xfrm>
          <a:prstGeom prst="rect">
            <a:avLst/>
          </a:prstGeom>
        </p:spPr>
      </p:pic>
      <p:pic>
        <p:nvPicPr>
          <p:cNvPr id="8" name="Picture 7" descr="photo_2024-05-12_13-24-45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2194983"/>
            <a:ext cx="3495869" cy="3211891"/>
          </a:xfrm>
          <a:prstGeom prst="rect">
            <a:avLst/>
          </a:prstGeom>
        </p:spPr>
      </p:pic>
      <p:pic>
        <p:nvPicPr>
          <p:cNvPr id="9" name="Picture 8" descr="photo_2024-05-12_13-24-45.jpg"/>
          <p:cNvPicPr>
            <a:picLocks noChangeAspect="1"/>
          </p:cNvPicPr>
          <p:nvPr/>
        </p:nvPicPr>
        <p:blipFill>
          <a:blip r:embed="rId5"/>
          <a:srcRect l="6716" t="4762" r="1917" b="51020"/>
          <a:stretch>
            <a:fillRect/>
          </a:stretch>
        </p:blipFill>
        <p:spPr>
          <a:xfrm>
            <a:off x="289248" y="3638939"/>
            <a:ext cx="3079103" cy="30324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07707" y="2836506"/>
            <a:ext cx="2295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err="1" smtClean="0"/>
              <a:t>Decapolar</a:t>
            </a:r>
            <a:r>
              <a:rPr lang="en-IN" dirty="0" smtClean="0"/>
              <a:t> catheter</a:t>
            </a:r>
            <a:endParaRPr lang="en-US" dirty="0"/>
          </a:p>
        </p:txBody>
      </p:sp>
      <p:pic>
        <p:nvPicPr>
          <p:cNvPr id="11" name="video_2024-05-17_20-33-16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rcRect l="37590" t="30843" r="15060" b="7229"/>
          <a:stretch>
            <a:fillRect/>
          </a:stretch>
        </p:blipFill>
        <p:spPr>
          <a:xfrm>
            <a:off x="4077477" y="2082543"/>
            <a:ext cx="3517641" cy="34505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4498"/>
            <a:ext cx="10515600" cy="782540"/>
          </a:xfrm>
        </p:spPr>
        <p:txBody>
          <a:bodyPr/>
          <a:lstStyle/>
          <a:p>
            <a:r>
              <a:rPr lang="en-US" dirty="0" smtClean="0"/>
              <a:t>Retrograde </a:t>
            </a:r>
            <a:r>
              <a:rPr lang="en-US" dirty="0" err="1" smtClean="0"/>
              <a:t>cardioplegia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917" y="1156996"/>
            <a:ext cx="11588621" cy="5523722"/>
          </a:xfrm>
        </p:spPr>
        <p:txBody>
          <a:bodyPr>
            <a:normAutofit/>
          </a:bodyPr>
          <a:lstStyle/>
          <a:p>
            <a:r>
              <a:rPr lang="en-US" dirty="0" smtClean="0"/>
              <a:t>Technique used to deliver </a:t>
            </a:r>
            <a:r>
              <a:rPr lang="en-US" dirty="0" err="1" smtClean="0"/>
              <a:t>cardioplegic</a:t>
            </a:r>
            <a:r>
              <a:rPr lang="en-US" dirty="0" smtClean="0"/>
              <a:t> solution to the heart.</a:t>
            </a:r>
          </a:p>
          <a:p>
            <a:endParaRPr lang="en-US" dirty="0" smtClean="0"/>
          </a:p>
          <a:p>
            <a:r>
              <a:rPr lang="en-US" dirty="0" smtClean="0"/>
              <a:t>It involves insertion of a catheter into CS and delivering the </a:t>
            </a:r>
            <a:r>
              <a:rPr lang="en-US" dirty="0" err="1" smtClean="0"/>
              <a:t>cardioplegic</a:t>
            </a:r>
            <a:r>
              <a:rPr lang="en-US" dirty="0" smtClean="0"/>
              <a:t> solution through it.</a:t>
            </a:r>
          </a:p>
          <a:p>
            <a:endParaRPr lang="en-US" dirty="0" smtClean="0"/>
          </a:p>
          <a:p>
            <a:r>
              <a:rPr lang="en-US" dirty="0" smtClean="0"/>
              <a:t>It allows even distribution of the solution through out the heart muscle and provide optimal protection during surgery.</a:t>
            </a:r>
          </a:p>
          <a:p>
            <a:endParaRPr lang="en-US" dirty="0" smtClean="0"/>
          </a:p>
          <a:p>
            <a:r>
              <a:rPr lang="en-US" dirty="0" smtClean="0"/>
              <a:t>Studies have found that retrograde </a:t>
            </a:r>
            <a:r>
              <a:rPr lang="en-US" dirty="0" err="1" smtClean="0"/>
              <a:t>cardioplegia</a:t>
            </a:r>
            <a:r>
              <a:rPr lang="en-US" dirty="0" smtClean="0"/>
              <a:t> helps to reduce the risk of cardiac </a:t>
            </a:r>
            <a:r>
              <a:rPr lang="en-US" dirty="0" err="1" smtClean="0"/>
              <a:t>arrythmias,reduce</a:t>
            </a:r>
            <a:r>
              <a:rPr lang="en-US" dirty="0" smtClean="0"/>
              <a:t> the need of </a:t>
            </a:r>
            <a:r>
              <a:rPr lang="en-US" dirty="0" err="1" smtClean="0"/>
              <a:t>inotropic</a:t>
            </a:r>
            <a:r>
              <a:rPr lang="en-US" dirty="0" smtClean="0"/>
              <a:t> support and it improves overall outcome of the surgery than </a:t>
            </a:r>
            <a:r>
              <a:rPr lang="en-US" dirty="0" err="1" smtClean="0"/>
              <a:t>anterograde</a:t>
            </a:r>
            <a:r>
              <a:rPr lang="en-US" dirty="0" smtClean="0"/>
              <a:t> </a:t>
            </a:r>
            <a:r>
              <a:rPr lang="en-US" dirty="0" err="1" smtClean="0"/>
              <a:t>cardioplegia</a:t>
            </a:r>
            <a:r>
              <a:rPr lang="en-US" dirty="0" smtClean="0"/>
              <a:t>.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Perctaneous</a:t>
            </a:r>
            <a:r>
              <a:rPr lang="en-IN" dirty="0" smtClean="0"/>
              <a:t> </a:t>
            </a:r>
            <a:r>
              <a:rPr lang="en-IN" dirty="0" err="1" smtClean="0"/>
              <a:t>Transvenous</a:t>
            </a:r>
            <a:r>
              <a:rPr lang="en-IN" dirty="0" smtClean="0"/>
              <a:t> Mitral </a:t>
            </a:r>
            <a:r>
              <a:rPr lang="en-IN" dirty="0" err="1" smtClean="0"/>
              <a:t>annuloplasty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Coronary sinus is located </a:t>
            </a:r>
            <a:r>
              <a:rPr lang="en-IN" dirty="0" err="1" smtClean="0"/>
              <a:t>parellell</a:t>
            </a:r>
            <a:r>
              <a:rPr lang="en-IN" dirty="0" smtClean="0"/>
              <a:t> to the posterior portion of mitral ring and it surrounds up to 2/3</a:t>
            </a:r>
            <a:r>
              <a:rPr lang="en-IN" baseline="30000" dirty="0" smtClean="0"/>
              <a:t>rd</a:t>
            </a:r>
            <a:r>
              <a:rPr lang="en-IN" dirty="0" smtClean="0"/>
              <a:t> of the ring, making it possible to implant devices through this route for the treatment of MR.</a:t>
            </a:r>
            <a:endParaRPr lang="en-US" dirty="0"/>
          </a:p>
        </p:txBody>
      </p:sp>
      <p:pic>
        <p:nvPicPr>
          <p:cNvPr id="8" name="Picture 7" descr="photo_2024-05-12_14-57-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37" y="3256384"/>
            <a:ext cx="3649305" cy="3284374"/>
          </a:xfrm>
          <a:prstGeom prst="rect">
            <a:avLst/>
          </a:prstGeom>
        </p:spPr>
      </p:pic>
      <p:pic>
        <p:nvPicPr>
          <p:cNvPr id="11" name="Picture 10" descr="photo_2024-05-12_14-57-23 (2).jpg"/>
          <p:cNvPicPr>
            <a:picLocks noChangeAspect="1"/>
          </p:cNvPicPr>
          <p:nvPr/>
        </p:nvPicPr>
        <p:blipFill>
          <a:blip r:embed="rId3"/>
          <a:srcRect l="58138" t="34460" r="-494"/>
          <a:stretch>
            <a:fillRect/>
          </a:stretch>
        </p:blipFill>
        <p:spPr>
          <a:xfrm>
            <a:off x="4571998" y="3219061"/>
            <a:ext cx="2863669" cy="3319883"/>
          </a:xfrm>
          <a:prstGeom prst="rect">
            <a:avLst/>
          </a:prstGeom>
        </p:spPr>
      </p:pic>
      <p:pic>
        <p:nvPicPr>
          <p:cNvPr id="12" name="Picture 11" descr="photo_2024-05-12_14-57-23.jpg"/>
          <p:cNvPicPr>
            <a:picLocks noChangeAspect="1"/>
          </p:cNvPicPr>
          <p:nvPr/>
        </p:nvPicPr>
        <p:blipFill>
          <a:blip r:embed="rId4"/>
          <a:srcRect r="-494" b="53131"/>
          <a:stretch>
            <a:fillRect/>
          </a:stretch>
        </p:blipFill>
        <p:spPr>
          <a:xfrm>
            <a:off x="7842500" y="3273914"/>
            <a:ext cx="3615492" cy="2790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7506" y="337135"/>
            <a:ext cx="4778829" cy="735886"/>
          </a:xfrm>
        </p:spPr>
        <p:txBody>
          <a:bodyPr/>
          <a:lstStyle/>
          <a:p>
            <a:r>
              <a:rPr lang="en-IN" dirty="0" smtClean="0"/>
              <a:t> In refractory angina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5616"/>
            <a:ext cx="10899710" cy="4861347"/>
          </a:xfrm>
        </p:spPr>
        <p:txBody>
          <a:bodyPr/>
          <a:lstStyle/>
          <a:p>
            <a:r>
              <a:rPr lang="en-IN" dirty="0" smtClean="0"/>
              <a:t>Patients with CAD, those who are not candidates for revascularisation, but suffering from refractory angina despite medical therapy, may be treated with </a:t>
            </a:r>
            <a:r>
              <a:rPr lang="en-IN" b="1" dirty="0" smtClean="0"/>
              <a:t>CS reducer devices</a:t>
            </a:r>
            <a:r>
              <a:rPr lang="en-IN" dirty="0" smtClean="0"/>
              <a:t>.</a:t>
            </a:r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It creates focal narrowing and thus increase pressure inside coronary sinus to redistribute blood into ischemic myocardium. </a:t>
            </a:r>
            <a:endParaRPr lang="en-US" dirty="0"/>
          </a:p>
        </p:txBody>
      </p:sp>
      <p:pic>
        <p:nvPicPr>
          <p:cNvPr id="4" name="Picture 3" descr="photo_2024-05-12_16-32-24 (2).jpg"/>
          <p:cNvPicPr>
            <a:picLocks noChangeAspect="1"/>
          </p:cNvPicPr>
          <p:nvPr/>
        </p:nvPicPr>
        <p:blipFill>
          <a:blip r:embed="rId2"/>
          <a:srcRect t="14966" r="1027" b="50204"/>
          <a:stretch>
            <a:fillRect/>
          </a:stretch>
        </p:blipFill>
        <p:spPr>
          <a:xfrm>
            <a:off x="2957569" y="2565918"/>
            <a:ext cx="5122741" cy="2388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585" y="146050"/>
            <a:ext cx="10483215" cy="864870"/>
          </a:xfrm>
        </p:spPr>
        <p:txBody>
          <a:bodyPr/>
          <a:lstStyle/>
          <a:p>
            <a:r>
              <a:rPr lang="en-US"/>
              <a:t>               FATE OF SINUS VENOSUS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1125" y="879475"/>
            <a:ext cx="9373870" cy="5833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522" y="598391"/>
            <a:ext cx="10515600" cy="679903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PICAB(</a:t>
            </a:r>
            <a:r>
              <a:rPr lang="en-US" sz="3600" b="1" dirty="0" err="1" smtClean="0"/>
              <a:t>Percutaneous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Insitu</a:t>
            </a:r>
            <a:r>
              <a:rPr lang="en-US" sz="3600" b="1" dirty="0" smtClean="0"/>
              <a:t> Coronary Artery Bypass)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795" y="1586205"/>
            <a:ext cx="10711543" cy="5085183"/>
          </a:xfrm>
        </p:spPr>
        <p:txBody>
          <a:bodyPr>
            <a:normAutofit/>
          </a:bodyPr>
          <a:lstStyle/>
          <a:p>
            <a:r>
              <a:rPr lang="en-US" dirty="0" smtClean="0"/>
              <a:t>Technique in which a conduit is created between proximal coronary artery and a vein in order to supply oxygenated blood to ischemic myocardium.</a:t>
            </a:r>
          </a:p>
          <a:p>
            <a:endParaRPr lang="en-US" dirty="0" smtClean="0"/>
          </a:p>
          <a:p>
            <a:r>
              <a:rPr lang="en-US" dirty="0" smtClean="0"/>
              <a:t>Vein is entered from artery proximal to obstruction and the artery is re entered from the vein distal to the obstruction.</a:t>
            </a:r>
          </a:p>
          <a:p>
            <a:endParaRPr lang="en-US" dirty="0" smtClean="0"/>
          </a:p>
          <a:p>
            <a:r>
              <a:rPr lang="en-US" dirty="0" smtClean="0"/>
              <a:t>This segment of the vein will act as bypass.</a:t>
            </a:r>
            <a:endParaRPr lang="en-US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4589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PICVA (</a:t>
            </a:r>
            <a:r>
              <a:rPr lang="en-US" sz="3200" b="1" dirty="0" err="1" smtClean="0"/>
              <a:t>Percutaneous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Insitu</a:t>
            </a:r>
            <a:r>
              <a:rPr lang="en-US" sz="3200" b="1" dirty="0" smtClean="0"/>
              <a:t> Coronary Venous </a:t>
            </a:r>
            <a:r>
              <a:rPr lang="en-US" sz="3200" b="1" dirty="0" err="1" smtClean="0"/>
              <a:t>Arterialization</a:t>
            </a:r>
            <a:r>
              <a:rPr lang="en-US" sz="3200" b="1" dirty="0" smtClean="0"/>
              <a:t>)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895" y="1156996"/>
            <a:ext cx="6858000" cy="557970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In this procedure, a fistula is created from the artery proximal to obstruction to the coronary vein using a self expanding connector.</a:t>
            </a:r>
          </a:p>
          <a:p>
            <a:endParaRPr lang="en-US" dirty="0" smtClean="0"/>
          </a:p>
          <a:p>
            <a:r>
              <a:rPr lang="en-US" dirty="0" smtClean="0"/>
              <a:t>The proximal vein is plugged off to prevent the steal of blood into CS.</a:t>
            </a:r>
          </a:p>
          <a:p>
            <a:endParaRPr lang="en-US" dirty="0" smtClean="0"/>
          </a:p>
          <a:p>
            <a:r>
              <a:rPr lang="en-US" dirty="0" smtClean="0"/>
              <a:t>This will force </a:t>
            </a:r>
            <a:r>
              <a:rPr lang="en-US" dirty="0" err="1" smtClean="0"/>
              <a:t>retroperfusion</a:t>
            </a:r>
            <a:r>
              <a:rPr lang="en-US" dirty="0" smtClean="0"/>
              <a:t> of the myocardium through coronary vein.</a:t>
            </a:r>
          </a:p>
          <a:p>
            <a:endParaRPr lang="en-US" dirty="0" smtClean="0"/>
          </a:p>
          <a:p>
            <a:r>
              <a:rPr lang="en-US" dirty="0" smtClean="0"/>
              <a:t>This procedure has been done successfully between Proximal LAD and Anterior </a:t>
            </a:r>
            <a:r>
              <a:rPr lang="en-US" dirty="0" err="1" smtClean="0"/>
              <a:t>Interventricular</a:t>
            </a:r>
            <a:r>
              <a:rPr lang="en-US" dirty="0" smtClean="0"/>
              <a:t> vein to perfuse anterior wall. </a:t>
            </a:r>
            <a:endParaRPr lang="en-US" dirty="0"/>
          </a:p>
        </p:txBody>
      </p:sp>
      <p:pic>
        <p:nvPicPr>
          <p:cNvPr id="4" name="Picture 3" descr="photo_2024-05-21_23-45-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918" y="1184989"/>
            <a:ext cx="4524784" cy="3004456"/>
          </a:xfrm>
          <a:prstGeom prst="rect">
            <a:avLst/>
          </a:prstGeom>
        </p:spPr>
      </p:pic>
      <p:pic>
        <p:nvPicPr>
          <p:cNvPr id="5" name="Picture 4" descr="photo_2024-05-21_23-46-09.jpg"/>
          <p:cNvPicPr>
            <a:picLocks noChangeAspect="1"/>
          </p:cNvPicPr>
          <p:nvPr/>
        </p:nvPicPr>
        <p:blipFill>
          <a:blip r:embed="rId3"/>
          <a:srcRect l="3036" t="56967" r="3238" b="24626"/>
          <a:stretch>
            <a:fillRect/>
          </a:stretch>
        </p:blipFill>
        <p:spPr>
          <a:xfrm>
            <a:off x="7445827" y="4217437"/>
            <a:ext cx="4615544" cy="1866122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861" y="0"/>
            <a:ext cx="10915261" cy="923730"/>
          </a:xfrm>
        </p:spPr>
        <p:txBody>
          <a:bodyPr>
            <a:normAutofit/>
          </a:bodyPr>
          <a:lstStyle/>
          <a:p>
            <a:r>
              <a:rPr lang="en-IN" sz="3200" dirty="0" smtClean="0"/>
              <a:t>       </a:t>
            </a:r>
            <a:r>
              <a:rPr lang="en-IN" sz="3200" b="1" dirty="0" smtClean="0"/>
              <a:t>Coronary sinus aspiration to reduce contrast induced AKI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082351"/>
            <a:ext cx="8173615" cy="5551714"/>
          </a:xfrm>
        </p:spPr>
        <p:txBody>
          <a:bodyPr/>
          <a:lstStyle/>
          <a:p>
            <a:r>
              <a:rPr lang="en-IN" dirty="0" smtClean="0"/>
              <a:t>Then a balloon tipped catheter is introduced in to CS.</a:t>
            </a:r>
          </a:p>
          <a:p>
            <a:endParaRPr lang="en-IN" dirty="0" smtClean="0"/>
          </a:p>
          <a:p>
            <a:r>
              <a:rPr lang="en-IN" dirty="0" smtClean="0"/>
              <a:t>Balloon was inflated  in proximal CS (near the </a:t>
            </a:r>
            <a:r>
              <a:rPr lang="en-IN" dirty="0" err="1" smtClean="0"/>
              <a:t>ostium</a:t>
            </a:r>
            <a:r>
              <a:rPr lang="en-IN" dirty="0" smtClean="0"/>
              <a:t>) before contrast injection.</a:t>
            </a:r>
          </a:p>
          <a:p>
            <a:endParaRPr lang="en-IN" dirty="0" smtClean="0"/>
          </a:p>
          <a:p>
            <a:r>
              <a:rPr lang="en-IN" dirty="0" smtClean="0"/>
              <a:t>Once contrast reach </a:t>
            </a:r>
            <a:r>
              <a:rPr lang="en-IN" dirty="0" err="1" smtClean="0"/>
              <a:t>CS</a:t>
            </a:r>
            <a:r>
              <a:rPr lang="en-IN" dirty="0" err="1" smtClean="0">
                <a:sym typeface="Wingdings" pitchFamily="2" charset="2"/>
              </a:rPr>
              <a:t>AspirateDeflate</a:t>
            </a:r>
            <a:r>
              <a:rPr lang="en-IN" dirty="0" smtClean="0">
                <a:sym typeface="Wingdings" pitchFamily="2" charset="2"/>
              </a:rPr>
              <a:t> the balloon.</a:t>
            </a:r>
          </a:p>
          <a:p>
            <a:endParaRPr lang="en-IN" dirty="0" smtClean="0">
              <a:sym typeface="Wingdings" pitchFamily="2" charset="2"/>
            </a:endParaRPr>
          </a:p>
          <a:p>
            <a:r>
              <a:rPr lang="en-IN" dirty="0" smtClean="0">
                <a:sym typeface="Wingdings" pitchFamily="2" charset="2"/>
              </a:rPr>
              <a:t>This method is useful in patients who are at risk of contrast induced AKI</a:t>
            </a:r>
            <a:endParaRPr lang="en-US" dirty="0"/>
          </a:p>
        </p:txBody>
      </p:sp>
      <p:pic>
        <p:nvPicPr>
          <p:cNvPr id="4" name="Picture 3" descr="photo_2024-05-12_16-32-24.jpg"/>
          <p:cNvPicPr>
            <a:picLocks noChangeAspect="1"/>
          </p:cNvPicPr>
          <p:nvPr/>
        </p:nvPicPr>
        <p:blipFill>
          <a:blip r:embed="rId2"/>
          <a:srcRect l="51162" t="56871" r="586" b="3265"/>
          <a:stretch>
            <a:fillRect/>
          </a:stretch>
        </p:blipFill>
        <p:spPr>
          <a:xfrm>
            <a:off x="8584163" y="1418253"/>
            <a:ext cx="3359021" cy="27338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547" y="0"/>
            <a:ext cx="5534608" cy="1137104"/>
          </a:xfrm>
        </p:spPr>
        <p:txBody>
          <a:bodyPr/>
          <a:lstStyle/>
          <a:p>
            <a:r>
              <a:rPr lang="en-US" dirty="0" smtClean="0"/>
              <a:t>Post Dual Chamber PPI</a:t>
            </a:r>
            <a:endParaRPr lang="en-US" dirty="0"/>
          </a:p>
        </p:txBody>
      </p:sp>
      <p:pic>
        <p:nvPicPr>
          <p:cNvPr id="4" name="Content Placeholder 4" descr="pace rbbbEKG.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3892" y="1107167"/>
            <a:ext cx="4624431" cy="2914327"/>
          </a:xfrm>
          <a:prstGeom prst="rect">
            <a:avLst/>
          </a:prstGeom>
        </p:spPr>
      </p:pic>
      <p:pic>
        <p:nvPicPr>
          <p:cNvPr id="5" name="Content Placeholder 3" descr="cxr lv lea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020" y="794826"/>
            <a:ext cx="3854869" cy="38051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0343" y="4114800"/>
            <a:ext cx="48892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/>
          </a:p>
          <a:p>
            <a:r>
              <a:rPr lang="en-US" b="1" dirty="0" smtClean="0"/>
              <a:t>RBBB Morphology in ventricular paced complexes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828799" y="4991878"/>
            <a:ext cx="8957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Always consider  RV lead misplacement in CS as 1 of the possibility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4485" y="150522"/>
            <a:ext cx="7316756" cy="5959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CORONARY SINUS DIVERTICULUM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273" y="821094"/>
            <a:ext cx="11784564" cy="591560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It is a rare congenital anomaly where a pouch or sac forms in the CS.</a:t>
            </a:r>
          </a:p>
          <a:p>
            <a:endParaRPr lang="en-US" dirty="0" smtClean="0"/>
          </a:p>
          <a:p>
            <a:r>
              <a:rPr lang="en-US" dirty="0" smtClean="0"/>
              <a:t>The aneurysm is seen as an out pouching, typically with a distinct neck, which extends behind the left ventricle or into the ventricular myocardium</a:t>
            </a:r>
          </a:p>
          <a:p>
            <a:endParaRPr lang="en-US" dirty="0" smtClean="0"/>
          </a:p>
          <a:p>
            <a:r>
              <a:rPr lang="en-US" dirty="0" smtClean="0"/>
              <a:t>It can be a source of arrhythmias including AF or Ventricular tachycardia.</a:t>
            </a:r>
          </a:p>
          <a:p>
            <a:endParaRPr lang="en-US" dirty="0" smtClean="0"/>
          </a:p>
          <a:p>
            <a:r>
              <a:rPr lang="en-US" dirty="0" smtClean="0"/>
              <a:t>It is estimated to occur in 7-11% of patients with </a:t>
            </a:r>
            <a:r>
              <a:rPr lang="en-US" dirty="0" err="1" smtClean="0"/>
              <a:t>posteroseptal</a:t>
            </a:r>
            <a:r>
              <a:rPr lang="en-US" dirty="0" smtClean="0"/>
              <a:t> accessory </a:t>
            </a:r>
            <a:r>
              <a:rPr lang="en-US" dirty="0" err="1" smtClean="0"/>
              <a:t>atrio</a:t>
            </a:r>
            <a:r>
              <a:rPr lang="en-US" dirty="0" smtClean="0"/>
              <a:t> ventricular  pathways.(Hence it more commonly found in patients with WPW syndrome)</a:t>
            </a:r>
          </a:p>
          <a:p>
            <a:endParaRPr lang="en-US" dirty="0" smtClean="0"/>
          </a:p>
          <a:p>
            <a:r>
              <a:rPr lang="en-US" dirty="0" smtClean="0"/>
              <a:t>It can be treated by radiofrequency catheter ablation</a:t>
            </a:r>
          </a:p>
          <a:p>
            <a:endParaRPr lang="en-US" dirty="0" smtClean="0"/>
          </a:p>
          <a:p>
            <a:r>
              <a:rPr lang="en-US" dirty="0" smtClean="0"/>
              <a:t>In some cases, surgery may be needed to repair the </a:t>
            </a:r>
            <a:r>
              <a:rPr lang="en-US" dirty="0" err="1" smtClean="0"/>
              <a:t>diverticulum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C41DA9C5-2FBD-956D-D538-B517F4538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51" y="385854"/>
            <a:ext cx="5402424" cy="3547045"/>
          </a:xfrm>
          <a:prstGeom prst="rect">
            <a:avLst/>
          </a:prstGeom>
        </p:spPr>
      </p:pic>
      <p:pic>
        <p:nvPicPr>
          <p:cNvPr id="5" name="Content Placeholder 5">
            <a:extLst>
              <a:ext uri="{FF2B5EF4-FFF2-40B4-BE49-F238E27FC236}">
                <a16:creationId xmlns="" xmlns:a16="http://schemas.microsoft.com/office/drawing/2014/main" id="{2E8667F5-6946-6245-256E-90C023950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082" y="270903"/>
            <a:ext cx="3838015" cy="5747434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089" y="190028"/>
            <a:ext cx="4366098" cy="549274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Oblique Vein of 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563" y="914400"/>
            <a:ext cx="11556458" cy="580741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largest </a:t>
            </a:r>
            <a:r>
              <a:rPr lang="en-US" dirty="0" err="1" smtClean="0"/>
              <a:t>atrial</a:t>
            </a:r>
            <a:r>
              <a:rPr lang="en-US" dirty="0" smtClean="0"/>
              <a:t> vein</a:t>
            </a:r>
          </a:p>
          <a:p>
            <a:endParaRPr lang="en-US" dirty="0" smtClean="0"/>
          </a:p>
          <a:p>
            <a:r>
              <a:rPr lang="en-US" dirty="0" smtClean="0"/>
              <a:t>Arise opposite to the </a:t>
            </a:r>
            <a:r>
              <a:rPr lang="en-US" dirty="0" err="1" smtClean="0"/>
              <a:t>posterolateral</a:t>
            </a:r>
            <a:r>
              <a:rPr lang="en-US" dirty="0" smtClean="0"/>
              <a:t> vein 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This branch is an embryological remnant of the left superior </a:t>
            </a:r>
            <a:r>
              <a:rPr lang="en-US" dirty="0" err="1" smtClean="0"/>
              <a:t>venacava</a:t>
            </a:r>
            <a:endParaRPr lang="en-US" dirty="0" smtClean="0"/>
          </a:p>
          <a:p>
            <a:endParaRPr lang="en-US" dirty="0" smtClean="0"/>
          </a:p>
          <a:p>
            <a:r>
              <a:rPr lang="en-IN" dirty="0" smtClean="0"/>
              <a:t>Left anterior cardinal vein-when patent through </a:t>
            </a:r>
            <a:r>
              <a:rPr lang="en-IN" dirty="0" err="1" smtClean="0"/>
              <a:t>out</a:t>
            </a:r>
            <a:r>
              <a:rPr lang="en-IN" dirty="0" err="1" smtClean="0">
                <a:sym typeface="Wingdings" pitchFamily="2" charset="2"/>
              </a:rPr>
              <a:t>Left</a:t>
            </a:r>
            <a:r>
              <a:rPr lang="en-IN" dirty="0" smtClean="0">
                <a:sym typeface="Wingdings" pitchFamily="2" charset="2"/>
              </a:rPr>
              <a:t> SVC</a:t>
            </a:r>
          </a:p>
          <a:p>
            <a:endParaRPr lang="en-IN" dirty="0" smtClean="0">
              <a:sym typeface="Wingdings" pitchFamily="2" charset="2"/>
            </a:endParaRPr>
          </a:p>
          <a:p>
            <a:r>
              <a:rPr lang="en-IN" dirty="0" smtClean="0"/>
              <a:t> When it is partially occluded with a patent </a:t>
            </a:r>
            <a:r>
              <a:rPr lang="en-IN" dirty="0" err="1" smtClean="0"/>
              <a:t>atrial</a:t>
            </a:r>
            <a:r>
              <a:rPr lang="en-IN" dirty="0" smtClean="0"/>
              <a:t> course: Vein of Marshall</a:t>
            </a:r>
          </a:p>
          <a:p>
            <a:endParaRPr lang="en-IN" dirty="0" smtClean="0"/>
          </a:p>
          <a:p>
            <a:r>
              <a:rPr lang="en-IN" dirty="0" smtClean="0"/>
              <a:t>Vein of Marshall is present within Ligament of Marshall, which contain fibro fatty tissue, sympathetic nerve fibres, ganglia and some myocardial tissues.                                         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71858D3-DAF3-7FA8-CBFE-66E3BF373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898" y="252919"/>
            <a:ext cx="4887062" cy="2291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265" y="233264"/>
            <a:ext cx="10933922" cy="4142793"/>
          </a:xfrm>
        </p:spPr>
        <p:txBody>
          <a:bodyPr/>
          <a:lstStyle/>
          <a:p>
            <a:r>
              <a:rPr lang="en-US" dirty="0" smtClean="0"/>
              <a:t>Marshall’s ligament can generate ectopic focus for triggering paroxysmal </a:t>
            </a:r>
            <a:r>
              <a:rPr lang="en-US" dirty="0" err="1" smtClean="0"/>
              <a:t>atrial</a:t>
            </a:r>
            <a:r>
              <a:rPr lang="en-US" dirty="0" smtClean="0"/>
              <a:t> fibrillation and </a:t>
            </a:r>
            <a:r>
              <a:rPr lang="en-US" dirty="0" err="1" smtClean="0"/>
              <a:t>atrial</a:t>
            </a:r>
            <a:r>
              <a:rPr lang="en-US" dirty="0" smtClean="0"/>
              <a:t> tachycardia.</a:t>
            </a:r>
          </a:p>
          <a:p>
            <a:endParaRPr lang="en-US" dirty="0" smtClean="0"/>
          </a:p>
          <a:p>
            <a:r>
              <a:rPr lang="en-IN" dirty="0" smtClean="0"/>
              <a:t>Alcohol ablation of Vein of Marshall is used to treat AF and AT</a:t>
            </a:r>
          </a:p>
          <a:p>
            <a:endParaRPr lang="en-IN" dirty="0" smtClean="0"/>
          </a:p>
          <a:p>
            <a:r>
              <a:rPr lang="en-IN" dirty="0" smtClean="0"/>
              <a:t>Insert a catheter in </a:t>
            </a:r>
            <a:r>
              <a:rPr lang="en-IN" dirty="0" err="1" smtClean="0"/>
              <a:t>VOM</a:t>
            </a:r>
            <a:r>
              <a:rPr lang="en-IN" dirty="0" err="1" smtClean="0">
                <a:sym typeface="Wingdings" pitchFamily="2" charset="2"/>
              </a:rPr>
              <a:t>Inflate</a:t>
            </a:r>
            <a:r>
              <a:rPr lang="en-IN" dirty="0" smtClean="0">
                <a:sym typeface="Wingdings" pitchFamily="2" charset="2"/>
              </a:rPr>
              <a:t> a balloon to occlude the vein Inject </a:t>
            </a:r>
            <a:r>
              <a:rPr lang="en-IN" dirty="0" err="1" smtClean="0">
                <a:sym typeface="Wingdings" pitchFamily="2" charset="2"/>
              </a:rPr>
              <a:t>alcoholVein</a:t>
            </a:r>
            <a:r>
              <a:rPr lang="en-IN" dirty="0" smtClean="0">
                <a:sym typeface="Wingdings" pitchFamily="2" charset="2"/>
              </a:rPr>
              <a:t> will shrink and </a:t>
            </a:r>
            <a:r>
              <a:rPr lang="en-IN" dirty="0" err="1" smtClean="0">
                <a:sym typeface="Wingdings" pitchFamily="2" charset="2"/>
              </a:rPr>
              <a:t>closedisrupt</a:t>
            </a:r>
            <a:r>
              <a:rPr lang="en-IN" dirty="0" smtClean="0">
                <a:sym typeface="Wingdings" pitchFamily="2" charset="2"/>
              </a:rPr>
              <a:t> abnormal electrical signals.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9054" y="3763167"/>
            <a:ext cx="4158342" cy="283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587" y="113199"/>
            <a:ext cx="4377612" cy="717226"/>
          </a:xfrm>
        </p:spPr>
        <p:txBody>
          <a:bodyPr/>
          <a:lstStyle/>
          <a:p>
            <a:r>
              <a:rPr lang="en-US" dirty="0" smtClean="0"/>
              <a:t>Great Cardiac Vein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935" y="1063692"/>
            <a:ext cx="7809724" cy="5570374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2400" dirty="0" smtClean="0"/>
              <a:t>It is the longest vein of the heart  and most constant  vein of heart.</a:t>
            </a:r>
          </a:p>
          <a:p>
            <a:r>
              <a:rPr lang="en-US" sz="2400" dirty="0" smtClean="0"/>
              <a:t>2 parts:</a:t>
            </a:r>
          </a:p>
          <a:p>
            <a:pPr>
              <a:buNone/>
            </a:pPr>
            <a:r>
              <a:rPr lang="en-US" sz="2400" dirty="0" smtClean="0"/>
              <a:t>       Anterior </a:t>
            </a:r>
            <a:r>
              <a:rPr lang="en-US" sz="2400" dirty="0" err="1" smtClean="0"/>
              <a:t>Interventricular</a:t>
            </a:r>
            <a:r>
              <a:rPr lang="en-US" sz="2400" dirty="0" smtClean="0"/>
              <a:t> portion(Accompany LAD)</a:t>
            </a:r>
          </a:p>
          <a:p>
            <a:pPr>
              <a:buNone/>
            </a:pPr>
            <a:r>
              <a:rPr lang="en-US" sz="2400" dirty="0" smtClean="0"/>
              <a:t>       Basal portion(Left AV groove, accompany </a:t>
            </a:r>
            <a:r>
              <a:rPr lang="en-US" sz="2400" dirty="0" err="1" smtClean="0"/>
              <a:t>Lcx</a:t>
            </a:r>
            <a:r>
              <a:rPr lang="en-US" sz="2400" dirty="0" smtClean="0"/>
              <a:t>)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Lateral tributaries of anterior </a:t>
            </a:r>
            <a:r>
              <a:rPr lang="en-US" sz="2400" dirty="0" err="1" smtClean="0"/>
              <a:t>interventricular</a:t>
            </a:r>
            <a:r>
              <a:rPr lang="en-US" sz="2400" dirty="0" smtClean="0"/>
              <a:t> vein can be used to pace the left ventricular free wall.</a:t>
            </a:r>
          </a:p>
          <a:p>
            <a:endParaRPr lang="en-US" sz="2400" dirty="0" smtClean="0"/>
          </a:p>
          <a:p>
            <a:r>
              <a:rPr lang="en-US" sz="2400" dirty="0" smtClean="0"/>
              <a:t>Ablation within this vein is required for outflow tract ventricular tachycardia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94914" y="429207"/>
            <a:ext cx="3682902" cy="3079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993226" y="3755972"/>
            <a:ext cx="3940628" cy="206210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The great cardiac vein tributaries are responsible for the  drainage of</a:t>
            </a:r>
            <a:r>
              <a:rPr lang="en-US" sz="280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Left Atrium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Anterior wall of RV and LV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Apical regions of the myocardium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 err="1" smtClean="0"/>
              <a:t>Interventricular</a:t>
            </a:r>
            <a:r>
              <a:rPr lang="en-US" sz="2000" dirty="0" smtClean="0"/>
              <a:t> septum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4302967" cy="6799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Middle Cardiac Vein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273" y="1324947"/>
            <a:ext cx="10803294" cy="508518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It is also called as Inferior/posterior </a:t>
            </a:r>
            <a:r>
              <a:rPr lang="en-US" dirty="0" err="1" smtClean="0"/>
              <a:t>Interventricular</a:t>
            </a:r>
            <a:r>
              <a:rPr lang="en-US" dirty="0" smtClean="0"/>
              <a:t> vein</a:t>
            </a:r>
          </a:p>
          <a:p>
            <a:endParaRPr lang="en-US" dirty="0" smtClean="0"/>
          </a:p>
          <a:p>
            <a:r>
              <a:rPr lang="en-US" dirty="0" smtClean="0"/>
              <a:t>Runs along with PDA in the posterior IV groove.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It drain the diaphragmatic surface of both ventricles.</a:t>
            </a:r>
          </a:p>
          <a:p>
            <a:endParaRPr lang="en-US" dirty="0" smtClean="0"/>
          </a:p>
          <a:p>
            <a:r>
              <a:rPr lang="en-US" dirty="0" smtClean="0"/>
              <a:t>It empties into the coronary sinus approximately 1 cm from the coronary sinus </a:t>
            </a:r>
            <a:r>
              <a:rPr lang="en-US" dirty="0" err="1" smtClean="0"/>
              <a:t>ostium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 Because of this, </a:t>
            </a:r>
            <a:r>
              <a:rPr lang="en-US" dirty="0" err="1" smtClean="0"/>
              <a:t>diverticulum</a:t>
            </a:r>
            <a:r>
              <a:rPr lang="en-US" dirty="0" smtClean="0"/>
              <a:t> or aneurismal dilation of this vein may occur with or without associated arrhythmias.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05461" y="643813"/>
            <a:ext cx="3486539" cy="2401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1455" y="132080"/>
            <a:ext cx="5128260" cy="649732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93815" y="226060"/>
            <a:ext cx="4969510" cy="6431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853" y="113199"/>
            <a:ext cx="10515600" cy="745218"/>
          </a:xfrm>
        </p:spPr>
        <p:txBody>
          <a:bodyPr/>
          <a:lstStyle/>
          <a:p>
            <a:r>
              <a:rPr lang="en-US" dirty="0" err="1" smtClean="0"/>
              <a:t>Thebesian</a:t>
            </a:r>
            <a:r>
              <a:rPr lang="en-US" dirty="0" smtClean="0"/>
              <a:t> Valve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935" y="933061"/>
            <a:ext cx="11709918" cy="5728996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Ostium</a:t>
            </a:r>
            <a:r>
              <a:rPr lang="en-US" dirty="0" smtClean="0"/>
              <a:t> of the coronary sinus have a ridge which is referred</a:t>
            </a:r>
          </a:p>
          <a:p>
            <a:pPr>
              <a:buNone/>
            </a:pPr>
            <a:r>
              <a:rPr lang="en-US" dirty="0" smtClean="0"/>
              <a:t>    to as </a:t>
            </a:r>
            <a:r>
              <a:rPr lang="en-US" dirty="0" err="1" smtClean="0"/>
              <a:t>Thebesian</a:t>
            </a:r>
            <a:r>
              <a:rPr lang="en-US" dirty="0" smtClean="0"/>
              <a:t> valve.</a:t>
            </a:r>
          </a:p>
          <a:p>
            <a:endParaRPr lang="en-US" dirty="0" smtClean="0"/>
          </a:p>
          <a:p>
            <a:r>
              <a:rPr lang="en-US" dirty="0" smtClean="0"/>
              <a:t>The valve originates from the embryonic right venous valve.</a:t>
            </a:r>
          </a:p>
          <a:p>
            <a:endParaRPr lang="en-US" dirty="0" smtClean="0"/>
          </a:p>
          <a:p>
            <a:r>
              <a:rPr lang="en-US" dirty="0" smtClean="0"/>
              <a:t>It is a crescent shaped structure found at the mouth of the CS, safeguarding the CS as it opens into RA.</a:t>
            </a:r>
          </a:p>
          <a:p>
            <a:endParaRPr lang="en-US" dirty="0" smtClean="0"/>
          </a:p>
          <a:p>
            <a:r>
              <a:rPr lang="en-US" dirty="0" smtClean="0"/>
              <a:t>It may obstruct the entry into CS while </a:t>
            </a:r>
            <a:r>
              <a:rPr lang="en-US" dirty="0" err="1" smtClean="0"/>
              <a:t>canulation</a:t>
            </a:r>
            <a:r>
              <a:rPr lang="en-US" dirty="0" smtClean="0"/>
              <a:t> of CS</a:t>
            </a:r>
          </a:p>
          <a:p>
            <a:endParaRPr lang="en-US" dirty="0" smtClean="0"/>
          </a:p>
          <a:p>
            <a:r>
              <a:rPr lang="en-US" dirty="0" smtClean="0"/>
              <a:t>Thus it can make it difficult to administer retrograde </a:t>
            </a:r>
            <a:r>
              <a:rPr lang="en-US" dirty="0" err="1" smtClean="0"/>
              <a:t>cardioplegia</a:t>
            </a:r>
            <a:r>
              <a:rPr lang="en-US" dirty="0" smtClean="0"/>
              <a:t> for CABG and also difficult to enter into CS for </a:t>
            </a:r>
            <a:r>
              <a:rPr lang="en-US" dirty="0" err="1" smtClean="0"/>
              <a:t>electrophysiologist</a:t>
            </a:r>
            <a:r>
              <a:rPr lang="en-US" dirty="0" smtClean="0"/>
              <a:t>.</a:t>
            </a:r>
          </a:p>
          <a:p>
            <a:endParaRPr 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18645" y="522513"/>
            <a:ext cx="2913782" cy="22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257" y="186612"/>
            <a:ext cx="6484776" cy="655942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u="sng" dirty="0" smtClean="0"/>
              <a:t>The valve of </a:t>
            </a:r>
            <a:r>
              <a:rPr lang="en-US" sz="3200" u="sng" dirty="0" err="1" smtClean="0"/>
              <a:t>Vieussens</a:t>
            </a:r>
            <a:endParaRPr lang="en-US" sz="3200" u="sng" dirty="0" smtClean="0"/>
          </a:p>
          <a:p>
            <a:r>
              <a:rPr lang="en-US" dirty="0" smtClean="0"/>
              <a:t>It is the valve, which is situated at  the end of the great cardiac vein and beginning of the coronary sinus, typically located at the </a:t>
            </a:r>
            <a:r>
              <a:rPr lang="en-US" dirty="0" err="1" smtClean="0"/>
              <a:t>ostium</a:t>
            </a:r>
            <a:r>
              <a:rPr lang="en-US" dirty="0" smtClean="0"/>
              <a:t> of </a:t>
            </a:r>
            <a:r>
              <a:rPr lang="en-US" dirty="0" err="1" smtClean="0"/>
              <a:t>posterolateral</a:t>
            </a:r>
            <a:r>
              <a:rPr lang="en-US" dirty="0" smtClean="0"/>
              <a:t> vein.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 It is highly variable- It is found to be </a:t>
            </a:r>
            <a:r>
              <a:rPr lang="en-US" dirty="0" err="1" smtClean="0"/>
              <a:t>unicuspid</a:t>
            </a:r>
            <a:r>
              <a:rPr lang="en-US" dirty="0" smtClean="0"/>
              <a:t> in 72%, bicuspid in 25.6%, or tricuspid in 2.2% of the cases.</a:t>
            </a:r>
          </a:p>
          <a:p>
            <a:endParaRPr lang="en-US" dirty="0" smtClean="0"/>
          </a:p>
          <a:p>
            <a:r>
              <a:rPr lang="en-US" dirty="0" smtClean="0"/>
              <a:t> It produces  obstruction to leads and catheters placed during cardiac procedures.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t="12288" r="17009" b="31780"/>
          <a:stretch>
            <a:fillRect/>
          </a:stretch>
        </p:blipFill>
        <p:spPr bwMode="auto">
          <a:xfrm>
            <a:off x="7283417" y="158620"/>
            <a:ext cx="4211897" cy="181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59928" y="1983533"/>
            <a:ext cx="45053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3704" y="270589"/>
            <a:ext cx="11678851" cy="5990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8257" y="2146041"/>
            <a:ext cx="6141099" cy="1651518"/>
          </a:xfrm>
        </p:spPr>
        <p:txBody>
          <a:bodyPr>
            <a:noAutofit/>
          </a:bodyPr>
          <a:lstStyle/>
          <a:p>
            <a:r>
              <a:rPr lang="en-US" sz="8000" b="1" dirty="0" smtClean="0"/>
              <a:t>THANK YOU</a:t>
            </a:r>
            <a:endParaRPr lang="en-US" sz="8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334010"/>
            <a:ext cx="11304270" cy="625983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Right horn of sinus </a:t>
            </a:r>
            <a:r>
              <a:rPr lang="en-US" dirty="0" err="1"/>
              <a:t>venosus</a:t>
            </a:r>
            <a:r>
              <a:rPr lang="en-US" dirty="0"/>
              <a:t> receives all the systemic venous blood through superior and inferior vena cava.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 Left horn becomes coronary sinus.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After formation of </a:t>
            </a:r>
            <a:r>
              <a:rPr lang="en-US" dirty="0" err="1">
                <a:solidFill>
                  <a:schemeClr val="tx1"/>
                </a:solidFill>
              </a:rPr>
              <a:t>interatrial</a:t>
            </a:r>
            <a:r>
              <a:rPr lang="en-US" dirty="0">
                <a:solidFill>
                  <a:schemeClr val="tx1"/>
                </a:solidFill>
              </a:rPr>
              <a:t> septum the right horn and body of sinus </a:t>
            </a:r>
            <a:r>
              <a:rPr lang="en-US" dirty="0" err="1">
                <a:solidFill>
                  <a:schemeClr val="tx1"/>
                </a:solidFill>
              </a:rPr>
              <a:t>venosus</a:t>
            </a:r>
            <a:r>
              <a:rPr lang="en-US" dirty="0">
                <a:solidFill>
                  <a:schemeClr val="tx1"/>
                </a:solidFill>
              </a:rPr>
              <a:t> are absorbed into the right atrium so that superior vena cava inferior vena cava and coronary sinus (regressed left horn) now open in the right atrium.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The left venous valve </a:t>
            </a:r>
            <a:r>
              <a:rPr lang="en-US" dirty="0" smtClean="0">
                <a:solidFill>
                  <a:schemeClr val="tx1"/>
                </a:solidFill>
              </a:rPr>
              <a:t>fuses </a:t>
            </a:r>
            <a:r>
              <a:rPr lang="en-US" dirty="0">
                <a:solidFill>
                  <a:schemeClr val="tx1"/>
                </a:solidFill>
              </a:rPr>
              <a:t>with the </a:t>
            </a:r>
            <a:r>
              <a:rPr lang="en-US" dirty="0" err="1">
                <a:solidFill>
                  <a:schemeClr val="tx1"/>
                </a:solidFill>
              </a:rPr>
              <a:t>interatrial</a:t>
            </a:r>
            <a:r>
              <a:rPr lang="en-US" dirty="0">
                <a:solidFill>
                  <a:schemeClr val="tx1"/>
                </a:solidFill>
              </a:rPr>
              <a:t> septum.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The right venous valve is  stretched out to from (a) </a:t>
            </a:r>
            <a:r>
              <a:rPr lang="en-US" dirty="0" err="1">
                <a:solidFill>
                  <a:schemeClr val="tx1"/>
                </a:solidFill>
              </a:rPr>
              <a:t>crista</a:t>
            </a:r>
            <a:r>
              <a:rPr lang="en-US" dirty="0">
                <a:solidFill>
                  <a:schemeClr val="tx1"/>
                </a:solidFill>
              </a:rPr>
              <a:t> terminals, 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dirty="0" smtClean="0"/>
              <a:t>  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>
                <a:solidFill>
                  <a:schemeClr val="tx1"/>
                </a:solidFill>
              </a:rPr>
              <a:t>b) valve of IVC, and(c) valve of coronary sinus.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2666</TotalTime>
  <Words>4023</Words>
  <Application>WPS Presentation</Application>
  <PresentationFormat>Custom</PresentationFormat>
  <Paragraphs>497</Paragraphs>
  <Slides>83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Office Theme</vt:lpstr>
      <vt:lpstr>VENOUS SYSTEM OF HEART</vt:lpstr>
      <vt:lpstr>RFERENCES</vt:lpstr>
      <vt:lpstr>PLAN</vt:lpstr>
      <vt:lpstr>Slide 4</vt:lpstr>
      <vt:lpstr>     DEVELOPMENT</vt:lpstr>
      <vt:lpstr>Slide 6</vt:lpstr>
      <vt:lpstr>               FATE OF SINUS VENOSUS</vt:lpstr>
      <vt:lpstr>Slide 8</vt:lpstr>
      <vt:lpstr>Slide 9</vt:lpstr>
      <vt:lpstr>            FATE OF UMBLICAL VEINS</vt:lpstr>
      <vt:lpstr>Slide 11</vt:lpstr>
      <vt:lpstr>          FATE OF VITELLINE VEINS</vt:lpstr>
      <vt:lpstr>Slide 13</vt:lpstr>
      <vt:lpstr>DERRIVATIVES OF VITELLINE VEINS</vt:lpstr>
      <vt:lpstr>            FATE OF CARDINAL VEINS</vt:lpstr>
      <vt:lpstr>   FATE OF ANTERIOR AND COMMON CARDINAL VEINS</vt:lpstr>
      <vt:lpstr>Slide 17</vt:lpstr>
      <vt:lpstr>     FATE OF POSTERIOR CARDINAL VEINS</vt:lpstr>
      <vt:lpstr>Slide 19</vt:lpstr>
      <vt:lpstr>Slide 20</vt:lpstr>
      <vt:lpstr>Slide 21</vt:lpstr>
      <vt:lpstr>Formation of Inferior vena cava (IVC)</vt:lpstr>
      <vt:lpstr>Slide 23</vt:lpstr>
      <vt:lpstr>Slide 24</vt:lpstr>
      <vt:lpstr>CONGENITAL ANOMALIES OF VENACAVA</vt:lpstr>
      <vt:lpstr>Slide 26</vt:lpstr>
      <vt:lpstr>Hypotheses regarding the development of PLSVC</vt:lpstr>
      <vt:lpstr>          FACTS RELATED TO PLSVC</vt:lpstr>
      <vt:lpstr>Slide 29</vt:lpstr>
      <vt:lpstr>Slide 30</vt:lpstr>
      <vt:lpstr>Slide 31</vt:lpstr>
      <vt:lpstr>Clinical importance of PLSVC</vt:lpstr>
      <vt:lpstr>Slide 33</vt:lpstr>
      <vt:lpstr>LEFT SVC DRAINING IN TO LA</vt:lpstr>
      <vt:lpstr>Slide 35</vt:lpstr>
      <vt:lpstr>PLSVC and accompanying cardiac anomalies</vt:lpstr>
      <vt:lpstr>PLSVC and heterotaxy</vt:lpstr>
      <vt:lpstr>Slide 38</vt:lpstr>
      <vt:lpstr>Slide 39</vt:lpstr>
      <vt:lpstr>Slide 40</vt:lpstr>
      <vt:lpstr>LEVO ATRIAL CARDINAL VEIN (D/D of LSVC)</vt:lpstr>
      <vt:lpstr>Slide 42</vt:lpstr>
      <vt:lpstr>Slide 43</vt:lpstr>
      <vt:lpstr>Slide 44</vt:lpstr>
      <vt:lpstr>Slide 45</vt:lpstr>
      <vt:lpstr>Slide 46</vt:lpstr>
      <vt:lpstr>Unroofed Coronary Sinus</vt:lpstr>
      <vt:lpstr>   Coronary Sinus Orifice Atresia</vt:lpstr>
      <vt:lpstr>Slide 49</vt:lpstr>
      <vt:lpstr>              Venous drainage of heart</vt:lpstr>
      <vt:lpstr>MODERN SYSTEM OF CLASSIFYING CORNARY VENOUS SYSTEM </vt:lpstr>
      <vt:lpstr>Greater Cardiac venous system</vt:lpstr>
      <vt:lpstr>Lesser Cardiac Venous system</vt:lpstr>
      <vt:lpstr>Slide 54</vt:lpstr>
      <vt:lpstr>Tributaries of Coronary sinus</vt:lpstr>
      <vt:lpstr>Slide 56</vt:lpstr>
      <vt:lpstr>Slide 57</vt:lpstr>
      <vt:lpstr>Slide 58</vt:lpstr>
      <vt:lpstr>Slide 59</vt:lpstr>
      <vt:lpstr>CORONARY SINUS</vt:lpstr>
      <vt:lpstr>Slide 61</vt:lpstr>
      <vt:lpstr>CLINICAL IMPORTANCE OF CS</vt:lpstr>
      <vt:lpstr>Slide 63</vt:lpstr>
      <vt:lpstr>CORONARY VENOGRAM</vt:lpstr>
      <vt:lpstr>Slide 65</vt:lpstr>
      <vt:lpstr>Slide 66</vt:lpstr>
      <vt:lpstr>Retrograde cardioplegia</vt:lpstr>
      <vt:lpstr>Perctaneous Transvenous Mitral annuloplasty</vt:lpstr>
      <vt:lpstr> In refractory angina</vt:lpstr>
      <vt:lpstr>PICAB(Percutaneous Insitu Coronary Artery Bypass)</vt:lpstr>
      <vt:lpstr>PICVA (Percutaneous Insitu Coronary Venous Arterialization)</vt:lpstr>
      <vt:lpstr>       Coronary sinus aspiration to reduce contrast induced AKI</vt:lpstr>
      <vt:lpstr>Post Dual Chamber PPI</vt:lpstr>
      <vt:lpstr>CORONARY SINUS DIVERTICULUM</vt:lpstr>
      <vt:lpstr>Slide 75</vt:lpstr>
      <vt:lpstr>Oblique Vein of LA</vt:lpstr>
      <vt:lpstr>Slide 77</vt:lpstr>
      <vt:lpstr>Great Cardiac Vein</vt:lpstr>
      <vt:lpstr>Middle Cardiac Vein</vt:lpstr>
      <vt:lpstr>Thebesian Valve</vt:lpstr>
      <vt:lpstr>Slide 81</vt:lpstr>
      <vt:lpstr>Slide 82</vt:lpstr>
      <vt:lpstr>Slide 83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VENOUS SYSTEM OF HEART</dc:title>
  <dc:creator>DELL</dc:creator>
  <cp:lastModifiedBy>DELL</cp:lastModifiedBy>
  <cp:revision>277</cp:revision>
  <dcterms:created xsi:type="dcterms:W3CDTF">2024-04-28T10:59:40Z</dcterms:created>
  <dcterms:modified xsi:type="dcterms:W3CDTF">2024-05-21T20:18:30Z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72E62A7446FA420C95D3CA6BD9457CA2_11</vt:lpwstr>
  </property>
  <property fmtid="{D5CDD505-2E9C-101B-9397-08002B2CF9AE}" pid="3" name="KSOProductBuildVer">
    <vt:lpwstr>1033-12.2.0.13472</vt:lpwstr>
  </property>
</Properties>
</file>